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153"/>
  </p:notesMasterIdLst>
  <p:handoutMasterIdLst>
    <p:handoutMasterId r:id="rId154"/>
  </p:handoutMasterIdLst>
  <p:sldIdLst>
    <p:sldId id="257" r:id="rId2"/>
    <p:sldId id="258" r:id="rId3"/>
    <p:sldId id="267" r:id="rId4"/>
    <p:sldId id="269" r:id="rId5"/>
    <p:sldId id="270" r:id="rId6"/>
    <p:sldId id="271" r:id="rId7"/>
    <p:sldId id="272" r:id="rId8"/>
    <p:sldId id="273" r:id="rId9"/>
    <p:sldId id="970" r:id="rId10"/>
    <p:sldId id="274" r:id="rId11"/>
    <p:sldId id="894" r:id="rId12"/>
    <p:sldId id="1482" r:id="rId13"/>
    <p:sldId id="1518" r:id="rId14"/>
    <p:sldId id="1793" r:id="rId15"/>
    <p:sldId id="1869" r:id="rId16"/>
    <p:sldId id="1870" r:id="rId17"/>
    <p:sldId id="1871" r:id="rId18"/>
    <p:sldId id="1873" r:id="rId19"/>
    <p:sldId id="1794" r:id="rId20"/>
    <p:sldId id="1795" r:id="rId21"/>
    <p:sldId id="1796" r:id="rId22"/>
    <p:sldId id="1797" r:id="rId23"/>
    <p:sldId id="1799" r:id="rId24"/>
    <p:sldId id="1798" r:id="rId25"/>
    <p:sldId id="1937" r:id="rId26"/>
    <p:sldId id="1938" r:id="rId27"/>
    <p:sldId id="1800" r:id="rId28"/>
    <p:sldId id="1801" r:id="rId29"/>
    <p:sldId id="1802" r:id="rId30"/>
    <p:sldId id="1803" r:id="rId31"/>
    <p:sldId id="1804" r:id="rId32"/>
    <p:sldId id="1805" r:id="rId33"/>
    <p:sldId id="1806" r:id="rId34"/>
    <p:sldId id="1809" r:id="rId35"/>
    <p:sldId id="1810" r:id="rId36"/>
    <p:sldId id="1822" r:id="rId37"/>
    <p:sldId id="1811" r:id="rId38"/>
    <p:sldId id="1812" r:id="rId39"/>
    <p:sldId id="1813" r:id="rId40"/>
    <p:sldId id="1814" r:id="rId41"/>
    <p:sldId id="1815" r:id="rId42"/>
    <p:sldId id="1816" r:id="rId43"/>
    <p:sldId id="1817" r:id="rId44"/>
    <p:sldId id="1818" r:id="rId45"/>
    <p:sldId id="1819" r:id="rId46"/>
    <p:sldId id="1823" r:id="rId47"/>
    <p:sldId id="1910" r:id="rId48"/>
    <p:sldId id="1911" r:id="rId49"/>
    <p:sldId id="1912" r:id="rId50"/>
    <p:sldId id="1913" r:id="rId51"/>
    <p:sldId id="1915" r:id="rId52"/>
    <p:sldId id="1916" r:id="rId53"/>
    <p:sldId id="1917" r:id="rId54"/>
    <p:sldId id="1918" r:id="rId55"/>
    <p:sldId id="1919" r:id="rId56"/>
    <p:sldId id="1920" r:id="rId57"/>
    <p:sldId id="1921" r:id="rId58"/>
    <p:sldId id="1922" r:id="rId59"/>
    <p:sldId id="1923" r:id="rId60"/>
    <p:sldId id="1924" r:id="rId61"/>
    <p:sldId id="1925" r:id="rId62"/>
    <p:sldId id="1926" r:id="rId63"/>
    <p:sldId id="1927" r:id="rId64"/>
    <p:sldId id="1876" r:id="rId65"/>
    <p:sldId id="1877" r:id="rId66"/>
    <p:sldId id="1928" r:id="rId67"/>
    <p:sldId id="1931" r:id="rId68"/>
    <p:sldId id="1932" r:id="rId69"/>
    <p:sldId id="1933" r:id="rId70"/>
    <p:sldId id="1934" r:id="rId71"/>
    <p:sldId id="1824" r:id="rId72"/>
    <p:sldId id="1066" r:id="rId73"/>
    <p:sldId id="1878" r:id="rId74"/>
    <p:sldId id="1879" r:id="rId75"/>
    <p:sldId id="1825" r:id="rId76"/>
    <p:sldId id="1826" r:id="rId77"/>
    <p:sldId id="1827" r:id="rId78"/>
    <p:sldId id="1828" r:id="rId79"/>
    <p:sldId id="1829" r:id="rId80"/>
    <p:sldId id="1830" r:id="rId81"/>
    <p:sldId id="1831" r:id="rId82"/>
    <p:sldId id="1832" r:id="rId83"/>
    <p:sldId id="1833" r:id="rId84"/>
    <p:sldId id="1677" r:id="rId85"/>
    <p:sldId id="1834" r:id="rId86"/>
    <p:sldId id="1835" r:id="rId87"/>
    <p:sldId id="1836" r:id="rId88"/>
    <p:sldId id="1837" r:id="rId89"/>
    <p:sldId id="1838" r:id="rId90"/>
    <p:sldId id="1844" r:id="rId91"/>
    <p:sldId id="1845" r:id="rId92"/>
    <p:sldId id="1880" r:id="rId93"/>
    <p:sldId id="1839" r:id="rId94"/>
    <p:sldId id="1840" r:id="rId95"/>
    <p:sldId id="1841" r:id="rId96"/>
    <p:sldId id="1842" r:id="rId97"/>
    <p:sldId id="1843" r:id="rId98"/>
    <p:sldId id="1893" r:id="rId99"/>
    <p:sldId id="1894" r:id="rId100"/>
    <p:sldId id="1895" r:id="rId101"/>
    <p:sldId id="1896" r:id="rId102"/>
    <p:sldId id="1897" r:id="rId103"/>
    <p:sldId id="1898" r:id="rId104"/>
    <p:sldId id="1899" r:id="rId105"/>
    <p:sldId id="1900" r:id="rId106"/>
    <p:sldId id="1901" r:id="rId107"/>
    <p:sldId id="1902" r:id="rId108"/>
    <p:sldId id="1904" r:id="rId109"/>
    <p:sldId id="1905" r:id="rId110"/>
    <p:sldId id="1906" r:id="rId111"/>
    <p:sldId id="1907" r:id="rId112"/>
    <p:sldId id="1939" r:id="rId113"/>
    <p:sldId id="1940" r:id="rId114"/>
    <p:sldId id="1882" r:id="rId115"/>
    <p:sldId id="1846" r:id="rId116"/>
    <p:sldId id="1867" r:id="rId117"/>
    <p:sldId id="1868" r:id="rId118"/>
    <p:sldId id="1847" r:id="rId119"/>
    <p:sldId id="1848" r:id="rId120"/>
    <p:sldId id="1849" r:id="rId121"/>
    <p:sldId id="1850" r:id="rId122"/>
    <p:sldId id="1851" r:id="rId123"/>
    <p:sldId id="1852" r:id="rId124"/>
    <p:sldId id="1853" r:id="rId125"/>
    <p:sldId id="1854" r:id="rId126"/>
    <p:sldId id="1855" r:id="rId127"/>
    <p:sldId id="1856" r:id="rId128"/>
    <p:sldId id="1857" r:id="rId129"/>
    <p:sldId id="1858" r:id="rId130"/>
    <p:sldId id="1859" r:id="rId131"/>
    <p:sldId id="1860" r:id="rId132"/>
    <p:sldId id="1861" r:id="rId133"/>
    <p:sldId id="1862" r:id="rId134"/>
    <p:sldId id="1865" r:id="rId135"/>
    <p:sldId id="1863" r:id="rId136"/>
    <p:sldId id="1864" r:id="rId137"/>
    <p:sldId id="1866" r:id="rId138"/>
    <p:sldId id="1883" r:id="rId139"/>
    <p:sldId id="1885" r:id="rId140"/>
    <p:sldId id="1884" r:id="rId141"/>
    <p:sldId id="1886" r:id="rId142"/>
    <p:sldId id="1887" r:id="rId143"/>
    <p:sldId id="1888" r:id="rId144"/>
    <p:sldId id="1889" r:id="rId145"/>
    <p:sldId id="1890" r:id="rId146"/>
    <p:sldId id="1891" r:id="rId147"/>
    <p:sldId id="1892" r:id="rId148"/>
    <p:sldId id="1747" r:id="rId149"/>
    <p:sldId id="1749" r:id="rId150"/>
    <p:sldId id="1748" r:id="rId151"/>
    <p:sldId id="1480" r:id="rId152"/>
  </p:sldIdLst>
  <p:sldSz cx="9144000" cy="6858000" type="screen4x3"/>
  <p:notesSz cx="6858000" cy="9296400"/>
  <p:custDataLst>
    <p:tags r:id="rId1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Boyatt" initials="MB" lastIdx="1" clrIdx="0">
    <p:extLst>
      <p:ext uri="{19B8F6BF-5375-455C-9EA6-DF929625EA0E}">
        <p15:presenceInfo xmlns:p15="http://schemas.microsoft.com/office/powerpoint/2012/main" userId="S::mboyatt@ncsheriffs.net::9c43a01a-fee5-41b8-b8c5-739c925e4e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67E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82" autoAdjust="0"/>
  </p:normalViewPr>
  <p:slideViewPr>
    <p:cSldViewPr>
      <p:cViewPr varScale="1">
        <p:scale>
          <a:sx n="85" d="100"/>
          <a:sy n="85" d="100"/>
        </p:scale>
        <p:origin x="1422" y="60"/>
      </p:cViewPr>
      <p:guideLst>
        <p:guide orient="horz" pos="2160"/>
        <p:guide pos="2880"/>
      </p:guideLst>
    </p:cSldViewPr>
  </p:slideViewPr>
  <p:outlineViewPr>
    <p:cViewPr>
      <p:scale>
        <a:sx n="33" d="100"/>
        <a:sy n="33" d="100"/>
      </p:scale>
      <p:origin x="0" y="147678"/>
    </p:cViewPr>
  </p:outlineViewPr>
  <p:notesTextViewPr>
    <p:cViewPr>
      <p:scale>
        <a:sx n="1" d="1"/>
        <a:sy n="1" d="1"/>
      </p:scale>
      <p:origin x="0" y="0"/>
    </p:cViewPr>
  </p:notesTextViewPr>
  <p:sorterViewPr>
    <p:cViewPr>
      <p:scale>
        <a:sx n="100" d="100"/>
        <a:sy n="100" d="100"/>
      </p:scale>
      <p:origin x="0" y="-74107"/>
    </p:cViewPr>
  </p:sorterViewPr>
  <p:notesViewPr>
    <p:cSldViewPr>
      <p:cViewPr varScale="1">
        <p:scale>
          <a:sx n="81" d="100"/>
          <a:sy n="81" d="100"/>
        </p:scale>
        <p:origin x="292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gs" Target="tags/tag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 y="8829675"/>
            <a:ext cx="2972421" cy="4651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30" y="8829675"/>
            <a:ext cx="2972421" cy="465138"/>
          </a:xfrm>
          <a:prstGeom prst="rect">
            <a:avLst/>
          </a:prstGeom>
        </p:spPr>
        <p:txBody>
          <a:bodyPr vert="horz" lIns="91413" tIns="45706" rIns="91413" bIns="45706" rtlCol="0" anchor="b"/>
          <a:lstStyle>
            <a:lvl1pPr algn="r">
              <a:defRPr sz="1200"/>
            </a:lvl1pPr>
          </a:lstStyle>
          <a:p>
            <a:fld id="{5534C65C-6C60-473F-BC07-34C4249BF776}" type="slidenum">
              <a:rPr lang="en-US" smtClean="0"/>
              <a:pPr/>
              <a:t>‹#›</a:t>
            </a:fld>
            <a:endParaRPr lang="en-US" dirty="0"/>
          </a:p>
        </p:txBody>
      </p:sp>
    </p:spTree>
    <p:extLst>
      <p:ext uri="{BB962C8B-B14F-4D97-AF65-F5344CB8AC3E}">
        <p14:creationId xmlns:p14="http://schemas.microsoft.com/office/powerpoint/2010/main" val="9778331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4" y="1"/>
            <a:ext cx="2971800" cy="464820"/>
          </a:xfrm>
          <a:prstGeom prst="rect">
            <a:avLst/>
          </a:prstGeom>
        </p:spPr>
        <p:txBody>
          <a:bodyPr vert="horz" lIns="93150" tIns="46576" rIns="93150" bIns="46576"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3150" tIns="46576" rIns="93150"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71800" cy="464820"/>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lIns="93150" tIns="46576" rIns="93150" bIns="46576" rtlCol="0" anchor="b"/>
          <a:lstStyle>
            <a:lvl1pPr algn="r">
              <a:defRPr sz="1200"/>
            </a:lvl1pPr>
          </a:lstStyle>
          <a:p>
            <a:fld id="{A5BBF6EF-13FA-4E6C-9824-AB1512FB5748}" type="slidenum">
              <a:rPr lang="en-US" smtClean="0"/>
              <a:pPr/>
              <a:t>‹#›</a:t>
            </a:fld>
            <a:endParaRPr lang="en-US" dirty="0"/>
          </a:p>
        </p:txBody>
      </p:sp>
    </p:spTree>
    <p:extLst>
      <p:ext uri="{BB962C8B-B14F-4D97-AF65-F5344CB8AC3E}">
        <p14:creationId xmlns:p14="http://schemas.microsoft.com/office/powerpoint/2010/main" val="10715103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F704B-8D0D-4EF1-AB61-62314178C8CA}"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55092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4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23400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593854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28478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24193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4039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68015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07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5210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84915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34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08951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rgbClr val="BF0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384683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hyperlink" Target="mailto:mboyatt@ncsheriffs.net" TargetMode="Externa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leg.gov/"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cleg.gov/"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ellate.nccourts.org/opinions/" TargetMode="External"/><Relationship Id="rId2" Type="http://schemas.openxmlformats.org/officeDocument/2006/relationships/hyperlink" Target="http://www.supremecourt.gov/"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ncsheriffs.org/2016-legislative-update"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576217"/>
            <a:ext cx="8305800" cy="2272100"/>
          </a:xfrm>
        </p:spPr>
        <p:txBody>
          <a:bodyPr>
            <a:noAutofit/>
          </a:bodyPr>
          <a:lstStyle/>
          <a:p>
            <a:pPr algn="ctr"/>
            <a:r>
              <a:rPr lang="en-US" sz="5400" b="1" dirty="0">
                <a:solidFill>
                  <a:srgbClr val="002868"/>
                </a:solidFill>
              </a:rPr>
              <a:t>Legislative Update</a:t>
            </a:r>
            <a:br>
              <a:rPr lang="en-US" sz="5400" b="1" dirty="0">
                <a:solidFill>
                  <a:srgbClr val="002868"/>
                </a:solidFill>
              </a:rPr>
            </a:br>
            <a:r>
              <a:rPr lang="en-US" sz="5400" b="1" dirty="0">
                <a:solidFill>
                  <a:srgbClr val="002868"/>
                </a:solidFill>
              </a:rPr>
              <a:t>2020</a:t>
            </a:r>
          </a:p>
        </p:txBody>
      </p:sp>
      <p:cxnSp>
        <p:nvCxnSpPr>
          <p:cNvPr id="15" name="Straight Connector 14"/>
          <p:cNvCxnSpPr/>
          <p:nvPr/>
        </p:nvCxnSpPr>
        <p:spPr>
          <a:xfrm>
            <a:off x="228600" y="2743200"/>
            <a:ext cx="86106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8" name="Picture 8" descr="NCSheriffs Logo"/>
          <p:cNvPicPr>
            <a:picLocks noChangeAspect="1" noChangeArrowheads="1"/>
          </p:cNvPicPr>
          <p:nvPr/>
        </p:nvPicPr>
        <p:blipFill>
          <a:blip r:embed="rId3" cstate="print"/>
          <a:stretch>
            <a:fillRect/>
          </a:stretch>
        </p:blipFill>
        <p:spPr bwMode="auto">
          <a:xfrm>
            <a:off x="3276600" y="3077062"/>
            <a:ext cx="2359771" cy="227210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01537AC9-9C50-4321-8EF0-EABF647B8657}"/>
              </a:ext>
            </a:extLst>
          </p:cNvPr>
          <p:cNvSpPr>
            <a:spLocks noGrp="1"/>
          </p:cNvSpPr>
          <p:nvPr>
            <p:ph type="sldNum" sz="quarter" idx="12"/>
          </p:nvPr>
        </p:nvSpPr>
        <p:spPr/>
        <p:txBody>
          <a:bodyPr/>
          <a:lstStyle/>
          <a:p>
            <a:fld id="{0CFEC368-1D7A-4F81-ABF6-AE0E36BAF64C}" type="slidenum">
              <a:rPr lang="en-US" smtClean="0"/>
              <a:pPr/>
              <a:t>1</a:t>
            </a:fld>
            <a:endParaRPr lang="en-US" dirty="0"/>
          </a:p>
        </p:txBody>
      </p:sp>
    </p:spTree>
    <p:extLst>
      <p:ext uri="{BB962C8B-B14F-4D97-AF65-F5344CB8AC3E}">
        <p14:creationId xmlns:p14="http://schemas.microsoft.com/office/powerpoint/2010/main" val="188650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a:t>QUESTIONS?</a:t>
            </a:r>
          </a:p>
        </p:txBody>
      </p:sp>
      <p:sp>
        <p:nvSpPr>
          <p:cNvPr id="3" name="Content Placeholder 2"/>
          <p:cNvSpPr>
            <a:spLocks noGrp="1"/>
          </p:cNvSpPr>
          <p:nvPr>
            <p:ph idx="1"/>
          </p:nvPr>
        </p:nvSpPr>
        <p:spPr>
          <a:xfrm>
            <a:off x="3352800" y="777875"/>
            <a:ext cx="3048000" cy="4876800"/>
          </a:xfrm>
        </p:spPr>
        <p:txBody>
          <a:bodyPr>
            <a:noAutofit/>
          </a:bodyPr>
          <a:lstStyle/>
          <a:p>
            <a:pPr marL="0" indent="0">
              <a:buNone/>
            </a:pPr>
            <a:r>
              <a:rPr lang="en-US" sz="35000" b="1"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Calibri" panose="020F0502020204030204" pitchFamily="34" charset="0"/>
              </a:rPr>
              <a:t>?</a:t>
            </a:r>
          </a:p>
          <a:p>
            <a:endParaRPr lang="en-US" sz="46700" dirty="0">
              <a:latin typeface="Calibri" panose="020F0502020204030204" pitchFamily="34" charset="0"/>
            </a:endParaRPr>
          </a:p>
        </p:txBody>
      </p:sp>
      <p:pic>
        <p:nvPicPr>
          <p:cNvPr id="5" name="Picture 4" descr="C:\Documents and Settings\eiversen\Local Settings\Temporary Internet Files\Content.IE5\8JWZGK1R\MC900078622[1].wmf"/>
          <p:cNvPicPr>
            <a:picLocks noChangeAspect="1" noChangeArrowheads="1"/>
          </p:cNvPicPr>
          <p:nvPr/>
        </p:nvPicPr>
        <p:blipFill>
          <a:blip r:embed="rId2" cstate="print"/>
          <a:srcRect/>
          <a:stretch>
            <a:fillRect/>
          </a:stretch>
        </p:blipFill>
        <p:spPr bwMode="auto">
          <a:xfrm>
            <a:off x="499241" y="1905000"/>
            <a:ext cx="1219200" cy="2622550"/>
          </a:xfrm>
          <a:prstGeom prst="rect">
            <a:avLst/>
          </a:prstGeom>
          <a:noFill/>
          <a:ln w="9525">
            <a:noFill/>
            <a:miter lim="800000"/>
            <a:headEnd/>
            <a:tailEnd/>
          </a:ln>
        </p:spPr>
      </p:pic>
      <p:pic>
        <p:nvPicPr>
          <p:cNvPr id="6" name="Picture 8" descr="C:\Documents and Settings\eiversen\Local Settings\Temporary Internet Files\Content.IE5\LR3U8AAQ\MC900078711[1].wmf"/>
          <p:cNvPicPr>
            <a:picLocks noChangeAspect="1" noChangeArrowheads="1"/>
          </p:cNvPicPr>
          <p:nvPr/>
        </p:nvPicPr>
        <p:blipFill>
          <a:blip r:embed="rId3" cstate="print"/>
          <a:srcRect/>
          <a:stretch>
            <a:fillRect/>
          </a:stretch>
        </p:blipFill>
        <p:spPr bwMode="auto">
          <a:xfrm>
            <a:off x="7338574" y="1676400"/>
            <a:ext cx="1030288" cy="2500313"/>
          </a:xfrm>
          <a:prstGeom prst="rect">
            <a:avLst/>
          </a:prstGeom>
          <a:noFill/>
          <a:ln w="9525">
            <a:noFill/>
            <a:miter lim="800000"/>
            <a:headEnd/>
            <a:tailEnd/>
          </a:ln>
        </p:spPr>
      </p:pic>
      <p:sp>
        <p:nvSpPr>
          <p:cNvPr id="7" name="Slide Number Placeholder 6">
            <a:extLst>
              <a:ext uri="{FF2B5EF4-FFF2-40B4-BE49-F238E27FC236}">
                <a16:creationId xmlns:a16="http://schemas.microsoft.com/office/drawing/2014/main" id="{D7202846-5EC2-4892-9B05-67E42EE0A449}"/>
              </a:ext>
            </a:extLst>
          </p:cNvPr>
          <p:cNvSpPr>
            <a:spLocks noGrp="1"/>
          </p:cNvSpPr>
          <p:nvPr>
            <p:ph type="sldNum" sz="quarter" idx="12"/>
          </p:nvPr>
        </p:nvSpPr>
        <p:spPr/>
        <p:txBody>
          <a:bodyPr/>
          <a:lstStyle/>
          <a:p>
            <a:fld id="{0CFEC368-1D7A-4F81-ABF6-AE0E36BAF64C}" type="slidenum">
              <a:rPr lang="en-US" smtClean="0"/>
              <a:pPr/>
              <a:t>10</a:t>
            </a:fld>
            <a:endParaRPr lang="en-US" dirty="0"/>
          </a:p>
        </p:txBody>
      </p:sp>
    </p:spTree>
    <p:extLst>
      <p:ext uri="{BB962C8B-B14F-4D97-AF65-F5344CB8AC3E}">
        <p14:creationId xmlns:p14="http://schemas.microsoft.com/office/powerpoint/2010/main" val="10196356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91067" y="457200"/>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355600" y="1752600"/>
            <a:ext cx="8500533" cy="4267200"/>
          </a:xfrm>
        </p:spPr>
        <p:txBody>
          <a:bodyPr>
            <a:normAutofit/>
          </a:bodyPr>
          <a:lstStyle/>
          <a:p>
            <a:r>
              <a:rPr lang="en-US" dirty="0">
                <a:ea typeface="Times New Roman" panose="02020603050405020304" pitchFamily="18" charset="0"/>
              </a:rPr>
              <a:t>E</a:t>
            </a:r>
            <a:r>
              <a:rPr lang="en-US" dirty="0">
                <a:effectLst/>
                <a:ea typeface="Times New Roman" panose="02020603050405020304" pitchFamily="18" charset="0"/>
              </a:rPr>
              <a:t>xpungement provision does not apply to motor vehicle law violations (including impaired driving) or to offenses requiring registration as a sex offender under North Carolina’s Sex Offender Registry laws.  </a:t>
            </a:r>
          </a:p>
          <a:p>
            <a:endParaRPr lang="en-US" dirty="0">
              <a:ea typeface="Times New Roman" panose="02020603050405020304" pitchFamily="18" charset="0"/>
            </a:endParaRPr>
          </a:p>
          <a:p>
            <a:r>
              <a:rPr lang="en-US" dirty="0">
                <a:effectLst/>
                <a:ea typeface="Times New Roman" panose="02020603050405020304" pitchFamily="18" charset="0"/>
              </a:rPr>
              <a:t>This expungement provision for misdemeanor or Class H or I felony offenses committed </a:t>
            </a:r>
            <a:r>
              <a:rPr lang="en-US" u="sng" dirty="0">
                <a:effectLst/>
                <a:ea typeface="Times New Roman" panose="02020603050405020304" pitchFamily="18" charset="0"/>
              </a:rPr>
              <a:t>before</a:t>
            </a:r>
            <a:r>
              <a:rPr lang="en-US" dirty="0">
                <a:effectLst/>
                <a:ea typeface="Times New Roman" panose="02020603050405020304" pitchFamily="18" charset="0"/>
              </a:rPr>
              <a:t> December 1, 2019 is enacted to ensure juveniles that were convicted of these offenses are treated the same as juveniles being charged with these offenses </a:t>
            </a:r>
            <a:r>
              <a:rPr lang="en-US" u="sng" dirty="0">
                <a:effectLst/>
                <a:ea typeface="Times New Roman" panose="02020603050405020304" pitchFamily="18" charset="0"/>
              </a:rPr>
              <a:t>after</a:t>
            </a:r>
            <a:r>
              <a:rPr lang="en-US" dirty="0">
                <a:effectLst/>
                <a:ea typeface="Times New Roman" panose="02020603050405020304" pitchFamily="18" charset="0"/>
              </a:rPr>
              <a:t> December 1, 2019.</a:t>
            </a:r>
            <a:r>
              <a:rPr lang="en-US" u="sng" dirty="0">
                <a:effectLst/>
                <a:ea typeface="Times New Roman" panose="02020603050405020304" pitchFamily="18" charset="0"/>
              </a:rPr>
              <a:t> </a:t>
            </a:r>
            <a:r>
              <a:rPr lang="en-US" dirty="0">
                <a:effectLst/>
                <a:ea typeface="Times New Roman" panose="02020603050405020304" pitchFamily="18" charset="0"/>
              </a:rPr>
              <a:t>  </a:t>
            </a:r>
          </a:p>
          <a:p>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100</a:t>
            </a:fld>
            <a:endParaRPr lang="en-US" dirty="0"/>
          </a:p>
        </p:txBody>
      </p:sp>
    </p:spTree>
    <p:extLst>
      <p:ext uri="{BB962C8B-B14F-4D97-AF65-F5344CB8AC3E}">
        <p14:creationId xmlns:p14="http://schemas.microsoft.com/office/powerpoint/2010/main" val="21139645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57200" y="397933"/>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186267" y="1524000"/>
            <a:ext cx="8500533" cy="4267200"/>
          </a:xfrm>
        </p:spPr>
        <p:txBody>
          <a:bodyPr>
            <a:normAutofit/>
          </a:bodyPr>
          <a:lstStyle/>
          <a:p>
            <a:r>
              <a:rPr lang="en-US" dirty="0">
                <a:effectLst/>
                <a:ea typeface="Times New Roman" panose="02020603050405020304" pitchFamily="18" charset="0"/>
              </a:rPr>
              <a:t>This is because </a:t>
            </a:r>
            <a:r>
              <a:rPr lang="en-US" dirty="0">
                <a:ea typeface="Times New Roman" panose="02020603050405020304" pitchFamily="18" charset="0"/>
              </a:rPr>
              <a:t>f</a:t>
            </a:r>
            <a:r>
              <a:rPr lang="en-US" dirty="0">
                <a:effectLst/>
                <a:ea typeface="Times New Roman" panose="02020603050405020304" pitchFamily="18" charset="0"/>
              </a:rPr>
              <a:t>or juveniles committing these offenses after December 1, 2019, their cases will be heard in juvenile court (unless transferred to superior court) and therefore the crime will </a:t>
            </a:r>
            <a:r>
              <a:rPr lang="en-US" u="sng" dirty="0">
                <a:effectLst/>
                <a:ea typeface="Times New Roman" panose="02020603050405020304" pitchFamily="18" charset="0"/>
              </a:rPr>
              <a:t>not appear on a criminal record</a:t>
            </a:r>
            <a:r>
              <a:rPr lang="en-US" dirty="0">
                <a:effectLst/>
                <a:ea typeface="Times New Roman" panose="02020603050405020304" pitchFamily="18" charset="0"/>
              </a:rPr>
              <a:t> but will instead be considered an adjudication of delinquency if the juvenile is found to have committed the crime.</a:t>
            </a:r>
          </a:p>
          <a:p>
            <a:pPr marL="0" indent="0">
              <a:buNone/>
            </a:pPr>
            <a:endParaRPr lang="en-US" dirty="0">
              <a:effectLst/>
              <a:ea typeface="Times New Roman" panose="02020603050405020304" pitchFamily="18" charset="0"/>
            </a:endParaRPr>
          </a:p>
          <a:p>
            <a:r>
              <a:rPr lang="en-US" dirty="0">
                <a:effectLst/>
                <a:ea typeface="Times New Roman" panose="02020603050405020304" pitchFamily="18" charset="0"/>
              </a:rPr>
              <a:t>This </a:t>
            </a:r>
            <a:r>
              <a:rPr lang="en-US" dirty="0">
                <a:ea typeface="Times New Roman" panose="02020603050405020304" pitchFamily="18" charset="0"/>
              </a:rPr>
              <a:t>e</a:t>
            </a:r>
            <a:r>
              <a:rPr lang="en-US" dirty="0">
                <a:effectLst/>
                <a:ea typeface="Times New Roman" panose="02020603050405020304" pitchFamily="18" charset="0"/>
              </a:rPr>
              <a:t>ssentially places juveniles convicted on or before December 1, 2019 on equal ground as those committing these offenses after “raise the age” took effect December 1, 2019.    </a:t>
            </a:r>
          </a:p>
          <a:p>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101</a:t>
            </a:fld>
            <a:endParaRPr lang="en-US" dirty="0"/>
          </a:p>
        </p:txBody>
      </p:sp>
    </p:spTree>
    <p:extLst>
      <p:ext uri="{BB962C8B-B14F-4D97-AF65-F5344CB8AC3E}">
        <p14:creationId xmlns:p14="http://schemas.microsoft.com/office/powerpoint/2010/main" val="39438226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57200" y="397933"/>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275166" y="1981200"/>
            <a:ext cx="8640234" cy="4267200"/>
          </a:xfrm>
        </p:spPr>
        <p:txBody>
          <a:bodyPr>
            <a:normAutofit/>
          </a:bodyPr>
          <a:lstStyle/>
          <a:p>
            <a:r>
              <a:rPr lang="en-US" dirty="0">
                <a:effectLst/>
                <a:ea typeface="Times New Roman" panose="02020603050405020304" pitchFamily="18" charset="0"/>
              </a:rPr>
              <a:t>Amends G.S. 15A-146. </a:t>
            </a:r>
          </a:p>
          <a:p>
            <a:endParaRPr lang="en-US" dirty="0">
              <a:ea typeface="Times New Roman" panose="02020603050405020304" pitchFamily="18" charset="0"/>
            </a:endParaRPr>
          </a:p>
          <a:p>
            <a:r>
              <a:rPr lang="en-US" dirty="0">
                <a:ea typeface="Times New Roman" panose="02020603050405020304" pitchFamily="18" charset="0"/>
              </a:rPr>
              <a:t>R</a:t>
            </a:r>
            <a:r>
              <a:rPr lang="en-US" dirty="0">
                <a:effectLst/>
                <a:ea typeface="Times New Roman" panose="02020603050405020304" pitchFamily="18" charset="0"/>
              </a:rPr>
              <a:t>emoves the requirement that a court conduct a </a:t>
            </a:r>
            <a:r>
              <a:rPr lang="en-US" u="sng" dirty="0">
                <a:effectLst/>
                <a:ea typeface="Times New Roman" panose="02020603050405020304" pitchFamily="18" charset="0"/>
              </a:rPr>
              <a:t>hearing</a:t>
            </a:r>
            <a:r>
              <a:rPr lang="en-US" dirty="0">
                <a:effectLst/>
                <a:ea typeface="Times New Roman" panose="02020603050405020304" pitchFamily="18" charset="0"/>
              </a:rPr>
              <a:t> prior to entering an order of expungement for criminal charges that are </a:t>
            </a:r>
            <a:r>
              <a:rPr lang="en-US" u="sng" dirty="0">
                <a:effectLst/>
                <a:ea typeface="Times New Roman" panose="02020603050405020304" pitchFamily="18" charset="0"/>
              </a:rPr>
              <a:t>dismissed</a:t>
            </a:r>
            <a:r>
              <a:rPr lang="en-US" dirty="0">
                <a:effectLst/>
                <a:ea typeface="Times New Roman" panose="02020603050405020304" pitchFamily="18" charset="0"/>
              </a:rPr>
              <a:t> or where there is a finding of </a:t>
            </a:r>
            <a:r>
              <a:rPr lang="en-US" u="sng" dirty="0">
                <a:effectLst/>
                <a:ea typeface="Times New Roman" panose="02020603050405020304" pitchFamily="18" charset="0"/>
              </a:rPr>
              <a:t>not guilty</a:t>
            </a:r>
            <a:r>
              <a:rPr lang="en-US" dirty="0">
                <a:effectLst/>
                <a:ea typeface="Times New Roman" panose="02020603050405020304" pitchFamily="18" charset="0"/>
              </a:rPr>
              <a:t>.</a:t>
            </a:r>
            <a:r>
              <a:rPr lang="en-US" u="sng" dirty="0">
                <a:effectLst/>
                <a:ea typeface="Times New Roman" panose="02020603050405020304" pitchFamily="18" charset="0"/>
              </a:rPr>
              <a:t>  </a:t>
            </a:r>
          </a:p>
          <a:p>
            <a:endParaRPr lang="en-US" u="sng" dirty="0">
              <a:ea typeface="Times New Roman" panose="02020603050405020304" pitchFamily="18" charset="0"/>
            </a:endParaRPr>
          </a:p>
          <a:p>
            <a:r>
              <a:rPr lang="en-US" dirty="0">
                <a:effectLst/>
                <a:ea typeface="Times New Roman" panose="02020603050405020304" pitchFamily="18" charset="0"/>
              </a:rPr>
              <a:t>Previously, a hearing was required before an order for expungement could be entered.   </a:t>
            </a:r>
          </a:p>
          <a:p>
            <a:pPr marL="0" indent="0">
              <a:buNone/>
            </a:pPr>
            <a:r>
              <a:rPr lang="en-US" u="sng" dirty="0">
                <a:effectLst/>
                <a:ea typeface="Times New Roman" panose="02020603050405020304" pitchFamily="18" charset="0"/>
              </a:rPr>
              <a:t> </a:t>
            </a:r>
          </a:p>
          <a:p>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102</a:t>
            </a:fld>
            <a:endParaRPr lang="en-US" dirty="0"/>
          </a:p>
        </p:txBody>
      </p:sp>
    </p:spTree>
    <p:extLst>
      <p:ext uri="{BB962C8B-B14F-4D97-AF65-F5344CB8AC3E}">
        <p14:creationId xmlns:p14="http://schemas.microsoft.com/office/powerpoint/2010/main" val="2077288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57200" y="397933"/>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275166" y="1905000"/>
            <a:ext cx="8593667" cy="4267200"/>
          </a:xfrm>
        </p:spPr>
        <p:txBody>
          <a:bodyPr>
            <a:normAutofit/>
          </a:bodyPr>
          <a:lstStyle/>
          <a:p>
            <a:r>
              <a:rPr lang="en-US" dirty="0">
                <a:effectLst/>
                <a:ea typeface="Times New Roman" panose="02020603050405020304" pitchFamily="18" charset="0"/>
              </a:rPr>
              <a:t>Amended G.S. 15A-146 also allows a person with a prior felony conviction to obtain an expungement of any criminal charge that is dismissed or where there is a finding of not guilty.</a:t>
            </a:r>
          </a:p>
          <a:p>
            <a:pPr marL="0" indent="0">
              <a:buNone/>
            </a:pPr>
            <a:endParaRPr lang="en-US" dirty="0">
              <a:effectLst/>
              <a:ea typeface="Times New Roman" panose="02020603050405020304" pitchFamily="18" charset="0"/>
            </a:endParaRPr>
          </a:p>
          <a:p>
            <a:r>
              <a:rPr lang="en-US" dirty="0">
                <a:effectLst/>
                <a:ea typeface="Times New Roman" panose="02020603050405020304" pitchFamily="18" charset="0"/>
              </a:rPr>
              <a:t>Previously, a person with a felony conviction would not qualify for an expungement based upon a criminal charge being dismissed or upon a finding of not guilty.</a:t>
            </a:r>
          </a:p>
          <a:p>
            <a:pPr marL="0" indent="0">
              <a:buNone/>
            </a:pP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r>
              <a:rPr lang="en-US" u="sng" dirty="0">
                <a:effectLst/>
                <a:ea typeface="Times New Roman" panose="02020603050405020304" pitchFamily="18" charset="0"/>
              </a:rPr>
              <a:t>Effective</a:t>
            </a:r>
            <a:r>
              <a:rPr lang="en-US" dirty="0">
                <a:effectLst/>
                <a:ea typeface="Times New Roman" panose="02020603050405020304" pitchFamily="18" charset="0"/>
              </a:rPr>
              <a:t>: December 1, 2020</a:t>
            </a:r>
          </a:p>
          <a:p>
            <a:pPr marL="0" indent="0">
              <a:buNone/>
            </a:pPr>
            <a:endParaRPr lang="en-US" u="sng" dirty="0">
              <a:effectLst/>
              <a:ea typeface="Times New Roman" panose="02020603050405020304" pitchFamily="18" charset="0"/>
            </a:endParaRPr>
          </a:p>
          <a:p>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103</a:t>
            </a:fld>
            <a:endParaRPr lang="en-US" dirty="0"/>
          </a:p>
        </p:txBody>
      </p:sp>
    </p:spTree>
    <p:extLst>
      <p:ext uri="{BB962C8B-B14F-4D97-AF65-F5344CB8AC3E}">
        <p14:creationId xmlns:p14="http://schemas.microsoft.com/office/powerpoint/2010/main" val="21691987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57200" y="397933"/>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275166" y="1905000"/>
            <a:ext cx="8593667" cy="4267200"/>
          </a:xfrm>
        </p:spPr>
        <p:txBody>
          <a:bodyPr>
            <a:normAutofit/>
          </a:bodyPr>
          <a:lstStyle/>
          <a:p>
            <a:r>
              <a:rPr lang="en-US" dirty="0">
                <a:effectLst/>
                <a:ea typeface="Times New Roman" panose="02020603050405020304" pitchFamily="18" charset="0"/>
              </a:rPr>
              <a:t>Amends G.S. 15A-146 further to:</a:t>
            </a:r>
          </a:p>
          <a:p>
            <a:endParaRPr lang="en-US" dirty="0">
              <a:ea typeface="Times New Roman" panose="02020603050405020304" pitchFamily="18" charset="0"/>
            </a:endParaRPr>
          </a:p>
          <a:p>
            <a:r>
              <a:rPr lang="en-US" dirty="0">
                <a:ea typeface="Times New Roman" panose="02020603050405020304" pitchFamily="18" charset="0"/>
              </a:rPr>
              <a:t>C</a:t>
            </a:r>
            <a:r>
              <a:rPr lang="en-US" dirty="0">
                <a:effectLst/>
                <a:ea typeface="Times New Roman" panose="02020603050405020304" pitchFamily="18" charset="0"/>
              </a:rPr>
              <a:t>reate a new category of </a:t>
            </a:r>
            <a:r>
              <a:rPr lang="en-US" u="sng" dirty="0">
                <a:effectLst/>
                <a:ea typeface="Times New Roman" panose="02020603050405020304" pitchFamily="18" charset="0"/>
              </a:rPr>
              <a:t>automatic</a:t>
            </a:r>
            <a:r>
              <a:rPr lang="en-US" dirty="0">
                <a:effectLst/>
                <a:ea typeface="Times New Roman" panose="02020603050405020304" pitchFamily="18" charset="0"/>
              </a:rPr>
              <a:t> expunction “by operation of law” of any dismissal or finding of not guilty occurring on or after the effective date for any misdemeanor or felony charges, </a:t>
            </a:r>
            <a:r>
              <a:rPr lang="en-US" u="sng" dirty="0">
                <a:effectLst/>
                <a:ea typeface="Times New Roman" panose="02020603050405020304" pitchFamily="18" charset="0"/>
              </a:rPr>
              <a:t>excluding</a:t>
            </a:r>
            <a:r>
              <a:rPr lang="en-US" dirty="0">
                <a:effectLst/>
                <a:ea typeface="Times New Roman" panose="02020603050405020304" pitchFamily="18" charset="0"/>
              </a:rPr>
              <a:t> a felony charge that is dismissed pursuant to a plea agreement.  </a:t>
            </a:r>
          </a:p>
          <a:p>
            <a:endParaRPr lang="en-US" dirty="0">
              <a:effectLst/>
              <a:ea typeface="Times New Roman" panose="02020603050405020304" pitchFamily="18" charset="0"/>
            </a:endParaRPr>
          </a:p>
          <a:p>
            <a:pPr marL="0" indent="0">
              <a:buNone/>
            </a:pPr>
            <a:endParaRPr lang="en-US" u="sng" dirty="0">
              <a:effectLst/>
              <a:ea typeface="Times New Roman" panose="02020603050405020304" pitchFamily="18" charset="0"/>
            </a:endParaRPr>
          </a:p>
          <a:p>
            <a:pPr marL="0" indent="0">
              <a:buNone/>
            </a:pPr>
            <a:r>
              <a:rPr lang="en-US" dirty="0">
                <a:ea typeface="Times New Roman" panose="02020603050405020304" pitchFamily="18" charset="0"/>
              </a:rPr>
              <a:t>- </a:t>
            </a:r>
            <a:r>
              <a:rPr lang="en-US" u="sng" dirty="0">
                <a:ea typeface="Times New Roman" panose="02020603050405020304" pitchFamily="18" charset="0"/>
              </a:rPr>
              <a:t>Effective</a:t>
            </a:r>
            <a:r>
              <a:rPr lang="en-US" dirty="0">
                <a:ea typeface="Times New Roman" panose="02020603050405020304" pitchFamily="18" charset="0"/>
              </a:rPr>
              <a:t>: December 1, 2021</a:t>
            </a:r>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104</a:t>
            </a:fld>
            <a:endParaRPr lang="en-US" dirty="0"/>
          </a:p>
        </p:txBody>
      </p:sp>
    </p:spTree>
    <p:extLst>
      <p:ext uri="{BB962C8B-B14F-4D97-AF65-F5344CB8AC3E}">
        <p14:creationId xmlns:p14="http://schemas.microsoft.com/office/powerpoint/2010/main" val="4852646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57200" y="397933"/>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275166" y="1676400"/>
            <a:ext cx="8593667" cy="4267200"/>
          </a:xfrm>
        </p:spPr>
        <p:txBody>
          <a:bodyPr>
            <a:normAutofit/>
          </a:bodyPr>
          <a:lstStyle/>
          <a:p>
            <a:pPr marL="0" indent="0">
              <a:buNone/>
            </a:pPr>
            <a:endParaRPr lang="en-US" dirty="0">
              <a:ea typeface="Times New Roman" panose="02020603050405020304" pitchFamily="18" charset="0"/>
            </a:endParaRPr>
          </a:p>
          <a:p>
            <a:r>
              <a:rPr lang="en-US" dirty="0">
                <a:effectLst/>
                <a:ea typeface="Times New Roman" panose="02020603050405020304" pitchFamily="18" charset="0"/>
              </a:rPr>
              <a:t>Therefore, amended G.S. 15A-146 allows for an </a:t>
            </a:r>
            <a:r>
              <a:rPr lang="en-US" u="sng" dirty="0">
                <a:effectLst/>
                <a:ea typeface="Times New Roman" panose="02020603050405020304" pitchFamily="18" charset="0"/>
              </a:rPr>
              <a:t>unlimited</a:t>
            </a:r>
            <a:r>
              <a:rPr lang="en-US" dirty="0">
                <a:effectLst/>
                <a:ea typeface="Times New Roman" panose="02020603050405020304" pitchFamily="18" charset="0"/>
              </a:rPr>
              <a:t> number of expungements based on the charges being dismissed or the defendant being found not guilty on or after December 1, 2021.</a:t>
            </a:r>
          </a:p>
          <a:p>
            <a:endParaRPr lang="en-US" dirty="0">
              <a:ea typeface="Times New Roman" panose="02020603050405020304" pitchFamily="18" charset="0"/>
            </a:endParaRPr>
          </a:p>
          <a:p>
            <a:r>
              <a:rPr lang="en-US" dirty="0">
                <a:effectLst/>
                <a:ea typeface="Times New Roman" panose="02020603050405020304" pitchFamily="18" charset="0"/>
              </a:rPr>
              <a:t>However, an arresting agency is authorized to maintain investigative records relating to any criminal charge that is </a:t>
            </a:r>
            <a:r>
              <a:rPr lang="en-US" u="sng" dirty="0">
                <a:effectLst/>
                <a:ea typeface="Times New Roman" panose="02020603050405020304" pitchFamily="18" charset="0"/>
              </a:rPr>
              <a:t>automatically</a:t>
            </a:r>
            <a:r>
              <a:rPr lang="en-US" dirty="0">
                <a:effectLst/>
                <a:ea typeface="Times New Roman" panose="02020603050405020304" pitchFamily="18" charset="0"/>
              </a:rPr>
              <a:t> expunged “by operation of law” due to a dismissal or finding of not guilty.  </a:t>
            </a:r>
          </a:p>
          <a:p>
            <a:endParaRPr lang="en-US" dirty="0">
              <a:effectLst/>
              <a:ea typeface="Times New Roman" panose="02020603050405020304" pitchFamily="18" charset="0"/>
            </a:endParaRPr>
          </a:p>
          <a:p>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105</a:t>
            </a:fld>
            <a:endParaRPr lang="en-US" dirty="0"/>
          </a:p>
        </p:txBody>
      </p:sp>
    </p:spTree>
    <p:extLst>
      <p:ext uri="{BB962C8B-B14F-4D97-AF65-F5344CB8AC3E}">
        <p14:creationId xmlns:p14="http://schemas.microsoft.com/office/powerpoint/2010/main" val="5814033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57200" y="397933"/>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275166" y="1981200"/>
            <a:ext cx="8593667" cy="4267200"/>
          </a:xfrm>
        </p:spPr>
        <p:txBody>
          <a:bodyPr>
            <a:normAutofit/>
          </a:bodyPr>
          <a:lstStyle/>
          <a:p>
            <a:r>
              <a:rPr lang="en-US" dirty="0">
                <a:ea typeface="Times New Roman" panose="02020603050405020304" pitchFamily="18" charset="0"/>
              </a:rPr>
              <a:t>Note: </a:t>
            </a:r>
            <a:r>
              <a:rPr lang="en-US" dirty="0">
                <a:effectLst/>
                <a:ea typeface="Times New Roman" panose="02020603050405020304" pitchFamily="18" charset="0"/>
              </a:rPr>
              <a:t>this new category of automatic expungement by operation of law for dismissals or findings of not guilty on or after December 1, 2021 will not have an expungement order signed by a judge.  </a:t>
            </a:r>
          </a:p>
          <a:p>
            <a:endParaRPr lang="en-US" dirty="0">
              <a:ea typeface="Times New Roman" panose="02020603050405020304" pitchFamily="18" charset="0"/>
            </a:endParaRPr>
          </a:p>
          <a:p>
            <a:r>
              <a:rPr lang="en-US" dirty="0">
                <a:effectLst/>
                <a:ea typeface="Times New Roman" panose="02020603050405020304" pitchFamily="18" charset="0"/>
              </a:rPr>
              <a:t>The North Carolina Administrative Office of the Courts is required to develop the procedures by which these records will be expunged automatically without review by a court.  </a:t>
            </a:r>
          </a:p>
          <a:p>
            <a:pPr marL="0" indent="0">
              <a:buNone/>
            </a:pPr>
            <a:r>
              <a:rPr lang="en-US" dirty="0">
                <a:effectLst/>
                <a:ea typeface="Times New Roman" panose="02020603050405020304" pitchFamily="18" charset="0"/>
              </a:rPr>
              <a:t>  </a:t>
            </a:r>
          </a:p>
          <a:p>
            <a:endParaRPr lang="en-US" dirty="0">
              <a:effectLst/>
              <a:ea typeface="Times New Roman" panose="02020603050405020304" pitchFamily="18" charset="0"/>
            </a:endParaRPr>
          </a:p>
          <a:p>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106</a:t>
            </a:fld>
            <a:endParaRPr lang="en-US" dirty="0"/>
          </a:p>
        </p:txBody>
      </p:sp>
    </p:spTree>
    <p:extLst>
      <p:ext uri="{BB962C8B-B14F-4D97-AF65-F5344CB8AC3E}">
        <p14:creationId xmlns:p14="http://schemas.microsoft.com/office/powerpoint/2010/main" val="30835180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57200" y="397933"/>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275166" y="1981200"/>
            <a:ext cx="8593667" cy="4267200"/>
          </a:xfrm>
        </p:spPr>
        <p:txBody>
          <a:bodyPr>
            <a:normAutofit/>
          </a:bodyPr>
          <a:lstStyle/>
          <a:p>
            <a:r>
              <a:rPr lang="en-US" dirty="0">
                <a:effectLst/>
                <a:ea typeface="Times New Roman" panose="02020603050405020304" pitchFamily="18" charset="0"/>
              </a:rPr>
              <a:t>Currently, a judge reviews petitions for expungements and, if granted by the court, the law enforcement agencies listed on the expungement order signed by the judge are required to expunge from their records any information related to the criminal charge.  </a:t>
            </a:r>
          </a:p>
          <a:p>
            <a:endParaRPr lang="en-US" dirty="0">
              <a:ea typeface="Times New Roman" panose="02020603050405020304" pitchFamily="18" charset="0"/>
            </a:endParaRPr>
          </a:p>
          <a:p>
            <a:r>
              <a:rPr lang="en-US" u="sng" dirty="0">
                <a:effectLst/>
                <a:ea typeface="Times New Roman" panose="02020603050405020304" pitchFamily="18" charset="0"/>
              </a:rPr>
              <a:t>Senate Bill 562</a:t>
            </a:r>
            <a:r>
              <a:rPr lang="en-US" dirty="0">
                <a:effectLst/>
                <a:ea typeface="Times New Roman" panose="02020603050405020304" pitchFamily="18" charset="0"/>
              </a:rPr>
              <a:t> does not modify this provision of law for all other types of expungements.</a:t>
            </a:r>
          </a:p>
          <a:p>
            <a:pPr marL="0" indent="0">
              <a:buNone/>
            </a:pPr>
            <a:r>
              <a:rPr lang="en-US" dirty="0">
                <a:effectLst/>
                <a:ea typeface="Times New Roman" panose="02020603050405020304" pitchFamily="18" charset="0"/>
              </a:rPr>
              <a:t> </a:t>
            </a:r>
          </a:p>
          <a:p>
            <a:pPr marL="0" indent="0">
              <a:buNone/>
            </a:pPr>
            <a:r>
              <a:rPr lang="en-US" dirty="0">
                <a:effectLst/>
                <a:ea typeface="Times New Roman" panose="02020603050405020304" pitchFamily="18" charset="0"/>
              </a:rPr>
              <a:t>  </a:t>
            </a:r>
          </a:p>
          <a:p>
            <a:endParaRPr lang="en-US" dirty="0">
              <a:effectLst/>
              <a:ea typeface="Times New Roman" panose="02020603050405020304" pitchFamily="18" charset="0"/>
            </a:endParaRPr>
          </a:p>
          <a:p>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107</a:t>
            </a:fld>
            <a:endParaRPr lang="en-US" dirty="0"/>
          </a:p>
        </p:txBody>
      </p:sp>
    </p:spTree>
    <p:extLst>
      <p:ext uri="{BB962C8B-B14F-4D97-AF65-F5344CB8AC3E}">
        <p14:creationId xmlns:p14="http://schemas.microsoft.com/office/powerpoint/2010/main" val="3210360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57200" y="397933"/>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375356" y="1905000"/>
            <a:ext cx="8763000" cy="4267200"/>
          </a:xfrm>
        </p:spPr>
        <p:txBody>
          <a:bodyPr>
            <a:normAutofit/>
          </a:bodyPr>
          <a:lstStyle/>
          <a:p>
            <a:r>
              <a:rPr lang="en-US" dirty="0">
                <a:ea typeface="Times New Roman" panose="02020603050405020304" pitchFamily="18" charset="0"/>
              </a:rPr>
              <a:t>Amends </a:t>
            </a:r>
            <a:r>
              <a:rPr lang="en-US" dirty="0">
                <a:effectLst/>
                <a:ea typeface="Times New Roman" panose="02020603050405020304" pitchFamily="18" charset="0"/>
              </a:rPr>
              <a:t>G.S. 15A-151 and G.S. 15A-151.5.</a:t>
            </a:r>
          </a:p>
          <a:p>
            <a:pPr marL="0" indent="0">
              <a:buNone/>
            </a:pPr>
            <a:endParaRPr lang="en-US" dirty="0">
              <a:ea typeface="Times New Roman" panose="02020603050405020304" pitchFamily="18" charset="0"/>
            </a:endParaRPr>
          </a:p>
          <a:p>
            <a:r>
              <a:rPr lang="en-US" dirty="0">
                <a:ea typeface="Times New Roman" panose="02020603050405020304" pitchFamily="18" charset="0"/>
              </a:rPr>
              <a:t>A</a:t>
            </a:r>
            <a:r>
              <a:rPr lang="en-US" dirty="0">
                <a:effectLst/>
                <a:ea typeface="Times New Roman" panose="02020603050405020304" pitchFamily="18" charset="0"/>
              </a:rPr>
              <a:t>llows prosecutors and law enforcement agencies to access these expunged records through the North Carolina Administrative Office of the Courts (AOC).</a:t>
            </a:r>
          </a:p>
          <a:p>
            <a:endParaRPr lang="en-US" dirty="0">
              <a:ea typeface="Times New Roman" panose="02020603050405020304" pitchFamily="18" charset="0"/>
            </a:endParaRPr>
          </a:p>
          <a:p>
            <a:r>
              <a:rPr lang="en-US" u="sng" dirty="0">
                <a:effectLst/>
                <a:ea typeface="Times New Roman" panose="02020603050405020304" pitchFamily="18" charset="0"/>
              </a:rPr>
              <a:t>Note</a:t>
            </a:r>
            <a:r>
              <a:rPr lang="en-US" dirty="0">
                <a:effectLst/>
                <a:ea typeface="Times New Roman" panose="02020603050405020304" pitchFamily="18" charset="0"/>
              </a:rPr>
              <a:t>: Law enforcement agencies may only access these expunged records through AOC for </a:t>
            </a:r>
            <a:r>
              <a:rPr lang="en-US" u="sng" dirty="0">
                <a:effectLst/>
                <a:ea typeface="Times New Roman" panose="02020603050405020304" pitchFamily="18" charset="0"/>
              </a:rPr>
              <a:t>employment</a:t>
            </a:r>
            <a:r>
              <a:rPr lang="en-US" dirty="0">
                <a:effectLst/>
                <a:ea typeface="Times New Roman" panose="02020603050405020304" pitchFamily="18" charset="0"/>
              </a:rPr>
              <a:t> purposes only.  </a:t>
            </a:r>
          </a:p>
          <a:p>
            <a:pPr marL="0" indent="0">
              <a:buNone/>
            </a:pPr>
            <a:r>
              <a:rPr lang="en-US" dirty="0">
                <a:effectLst/>
                <a:ea typeface="Times New Roman" panose="02020603050405020304" pitchFamily="18" charset="0"/>
              </a:rPr>
              <a:t>  </a:t>
            </a:r>
          </a:p>
          <a:p>
            <a:endParaRPr lang="en-US" dirty="0">
              <a:effectLst/>
              <a:ea typeface="Times New Roman" panose="02020603050405020304" pitchFamily="18" charset="0"/>
            </a:endParaRPr>
          </a:p>
          <a:p>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108</a:t>
            </a:fld>
            <a:endParaRPr lang="en-US" dirty="0"/>
          </a:p>
        </p:txBody>
      </p:sp>
    </p:spTree>
    <p:extLst>
      <p:ext uri="{BB962C8B-B14F-4D97-AF65-F5344CB8AC3E}">
        <p14:creationId xmlns:p14="http://schemas.microsoft.com/office/powerpoint/2010/main" val="41584049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57200" y="397933"/>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115711" y="1438994"/>
            <a:ext cx="8593667" cy="4876800"/>
          </a:xfrm>
        </p:spPr>
        <p:txBody>
          <a:bodyPr>
            <a:normAutofit/>
          </a:bodyPr>
          <a:lstStyle/>
          <a:p>
            <a:pPr marL="0" indent="0">
              <a:buNone/>
            </a:pPr>
            <a:endParaRPr lang="en-US" sz="2600" dirty="0">
              <a:highlight>
                <a:srgbClr val="FFFF00"/>
              </a:highlight>
              <a:ea typeface="Times New Roman" panose="02020603050405020304" pitchFamily="18" charset="0"/>
            </a:endParaRPr>
          </a:p>
          <a:p>
            <a:r>
              <a:rPr lang="en-US" dirty="0">
                <a:effectLst/>
                <a:ea typeface="Times New Roman" panose="02020603050405020304" pitchFamily="18" charset="0"/>
              </a:rPr>
              <a:t>Also provides the North Carolina Sheriffs’ Education and Training Standards Commission and the North Carolina Criminal Justice Education and Training Standards Commission with access to these expunged records through AOC for purposes of determining whether a person is qualified to hold certification through either Commission</a:t>
            </a:r>
            <a:r>
              <a:rPr lang="en-US" sz="2600" dirty="0">
                <a:effectLst/>
                <a:ea typeface="Times New Roman" panose="02020603050405020304" pitchFamily="18" charset="0"/>
              </a:rPr>
              <a:t>.</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r>
              <a:rPr lang="en-US" u="sng" dirty="0">
                <a:effectLst/>
                <a:ea typeface="Times New Roman" panose="02020603050405020304" pitchFamily="18" charset="0"/>
              </a:rPr>
              <a:t>Effective</a:t>
            </a:r>
            <a:r>
              <a:rPr lang="en-US" dirty="0">
                <a:effectLst/>
                <a:ea typeface="Times New Roman" panose="02020603050405020304" pitchFamily="18" charset="0"/>
              </a:rPr>
              <a:t>: December 1, 2020</a:t>
            </a:r>
          </a:p>
          <a:p>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109</a:t>
            </a:fld>
            <a:endParaRPr lang="en-US" dirty="0"/>
          </a:p>
        </p:txBody>
      </p:sp>
    </p:spTree>
    <p:extLst>
      <p:ext uri="{BB962C8B-B14F-4D97-AF65-F5344CB8AC3E}">
        <p14:creationId xmlns:p14="http://schemas.microsoft.com/office/powerpoint/2010/main" val="414297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36" y="304800"/>
            <a:ext cx="8229600" cy="990600"/>
          </a:xfrm>
        </p:spPr>
        <p:txBody>
          <a:bodyPr>
            <a:normAutofit/>
          </a:bodyPr>
          <a:lstStyle/>
          <a:p>
            <a:pPr algn="ctr"/>
            <a:r>
              <a:rPr lang="en-US" dirty="0"/>
              <a:t>2020 General Assembly</a:t>
            </a:r>
            <a:endParaRPr lang="en-US" sz="3200" dirty="0"/>
          </a:p>
        </p:txBody>
      </p:sp>
      <p:sp>
        <p:nvSpPr>
          <p:cNvPr id="3" name="Content Placeholder 2"/>
          <p:cNvSpPr>
            <a:spLocks noGrp="1"/>
          </p:cNvSpPr>
          <p:nvPr>
            <p:ph idx="1"/>
          </p:nvPr>
        </p:nvSpPr>
        <p:spPr>
          <a:xfrm>
            <a:off x="152400" y="1295400"/>
            <a:ext cx="8610600" cy="4572000"/>
          </a:xfrm>
        </p:spPr>
        <p:txBody>
          <a:bodyPr/>
          <a:lstStyle/>
          <a:p>
            <a:r>
              <a:rPr lang="en-US" dirty="0"/>
              <a:t>During the 2019 - 2020 Session of the General Assembly, 1,236 House Bills and 870 Senate Bills were introduced, for a total of 2,106 new legislative bills available for consideration.</a:t>
            </a:r>
          </a:p>
          <a:p>
            <a:pPr marL="0" indent="0">
              <a:buNone/>
            </a:pPr>
            <a:endParaRPr lang="en-US" sz="1000" dirty="0"/>
          </a:p>
          <a:p>
            <a:r>
              <a:rPr lang="en-US" dirty="0"/>
              <a:t>371 Bills were enacted into law.</a:t>
            </a:r>
          </a:p>
          <a:p>
            <a:pPr marL="274320" lvl="1" indent="0">
              <a:buNone/>
            </a:pPr>
            <a:endParaRPr lang="en-US" sz="1000" dirty="0"/>
          </a:p>
          <a:p>
            <a:r>
              <a:rPr lang="en-US" dirty="0"/>
              <a:t>Governor Roy Cooper:</a:t>
            </a:r>
          </a:p>
          <a:p>
            <a:pPr lvl="1">
              <a:buFont typeface="Wingdings" panose="05000000000000000000" pitchFamily="2" charset="2"/>
              <a:buChar char="Ø"/>
            </a:pPr>
            <a:r>
              <a:rPr lang="en-US" sz="2400" dirty="0"/>
              <a:t>  Signed 272 bills;</a:t>
            </a:r>
          </a:p>
          <a:p>
            <a:pPr lvl="1">
              <a:buFont typeface="Wingdings" panose="05000000000000000000" pitchFamily="2" charset="2"/>
              <a:buChar char="Ø"/>
            </a:pPr>
            <a:r>
              <a:rPr lang="en-US" sz="2400" dirty="0"/>
              <a:t>  Allowed 4 to become law without his signature; and</a:t>
            </a:r>
          </a:p>
          <a:p>
            <a:pPr lvl="1">
              <a:buFont typeface="Wingdings" panose="05000000000000000000" pitchFamily="2" charset="2"/>
              <a:buChar char="Ø"/>
            </a:pPr>
            <a:r>
              <a:rPr lang="en-US" sz="2400" dirty="0"/>
              <a:t>  Vetoed 25 bills, with </a:t>
            </a:r>
            <a:r>
              <a:rPr lang="en-US" sz="2400" u="sng" dirty="0"/>
              <a:t>none</a:t>
            </a:r>
            <a:r>
              <a:rPr lang="en-US" sz="2400" dirty="0"/>
              <a:t> of the Governor’s vetoes being</a:t>
            </a:r>
          </a:p>
          <a:p>
            <a:pPr marL="274320" lvl="1" indent="0">
              <a:buNone/>
            </a:pPr>
            <a:r>
              <a:rPr lang="en-US" sz="2400" dirty="0"/>
              <a:t>     overridden by the General Assembly.</a:t>
            </a:r>
          </a:p>
          <a:p>
            <a:endParaRPr lang="en-US" dirty="0"/>
          </a:p>
        </p:txBody>
      </p:sp>
      <p:sp>
        <p:nvSpPr>
          <p:cNvPr id="4" name="Slide Number Placeholder 3">
            <a:extLst>
              <a:ext uri="{FF2B5EF4-FFF2-40B4-BE49-F238E27FC236}">
                <a16:creationId xmlns:a16="http://schemas.microsoft.com/office/drawing/2014/main" id="{BA59AEA6-12D5-456C-A38F-0A502668FDD7}"/>
              </a:ext>
            </a:extLst>
          </p:cNvPr>
          <p:cNvSpPr>
            <a:spLocks noGrp="1"/>
          </p:cNvSpPr>
          <p:nvPr>
            <p:ph type="sldNum" sz="quarter" idx="12"/>
          </p:nvPr>
        </p:nvSpPr>
        <p:spPr/>
        <p:txBody>
          <a:bodyPr/>
          <a:lstStyle/>
          <a:p>
            <a:fld id="{0CFEC368-1D7A-4F81-ABF6-AE0E36BAF64C}" type="slidenum">
              <a:rPr lang="en-US" smtClean="0"/>
              <a:pPr/>
              <a:t>11</a:t>
            </a:fld>
            <a:endParaRPr lang="en-US" dirty="0"/>
          </a:p>
        </p:txBody>
      </p:sp>
    </p:spTree>
    <p:extLst>
      <p:ext uri="{BB962C8B-B14F-4D97-AF65-F5344CB8AC3E}">
        <p14:creationId xmlns:p14="http://schemas.microsoft.com/office/powerpoint/2010/main" val="4837617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57200" y="397933"/>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190500" y="1752600"/>
            <a:ext cx="8763000" cy="4267200"/>
          </a:xfrm>
        </p:spPr>
        <p:txBody>
          <a:bodyPr>
            <a:normAutofit/>
          </a:bodyPr>
          <a:lstStyle/>
          <a:p>
            <a:r>
              <a:rPr lang="en-US" dirty="0">
                <a:ea typeface="Times New Roman" panose="02020603050405020304" pitchFamily="18" charset="0"/>
              </a:rPr>
              <a:t>Amends </a:t>
            </a:r>
            <a:r>
              <a:rPr lang="en-US" dirty="0">
                <a:effectLst/>
                <a:ea typeface="Times New Roman" panose="02020603050405020304" pitchFamily="18" charset="0"/>
              </a:rPr>
              <a:t>G.S. 15A-145.5. </a:t>
            </a:r>
          </a:p>
          <a:p>
            <a:endParaRPr lang="en-US" dirty="0">
              <a:ea typeface="Times New Roman" panose="02020603050405020304" pitchFamily="18" charset="0"/>
            </a:endParaRPr>
          </a:p>
          <a:p>
            <a:r>
              <a:rPr lang="en-US" dirty="0">
                <a:ea typeface="Times New Roman" panose="02020603050405020304" pitchFamily="18" charset="0"/>
              </a:rPr>
              <a:t>Allows</a:t>
            </a:r>
            <a:r>
              <a:rPr lang="en-US" dirty="0">
                <a:effectLst/>
                <a:ea typeface="Times New Roman" panose="02020603050405020304" pitchFamily="18" charset="0"/>
              </a:rPr>
              <a:t> for the expungement of </a:t>
            </a:r>
            <a:r>
              <a:rPr lang="en-US" u="sng" dirty="0">
                <a:effectLst/>
                <a:ea typeface="Times New Roman" panose="02020603050405020304" pitchFamily="18" charset="0"/>
              </a:rPr>
              <a:t>more than one</a:t>
            </a:r>
            <a:r>
              <a:rPr lang="en-US" dirty="0">
                <a:effectLst/>
                <a:ea typeface="Times New Roman" panose="02020603050405020304" pitchFamily="18" charset="0"/>
              </a:rPr>
              <a:t> nonviolent misdemeanor conviction after a seven-year waiting period if the person has had no further misdemeanor or felony convictions (excluding traffic violations) during that seven-year period.  </a:t>
            </a:r>
          </a:p>
          <a:p>
            <a:pPr marL="0" indent="0">
              <a:buNone/>
            </a:pPr>
            <a:endParaRPr lang="en-US" dirty="0">
              <a:effectLst/>
              <a:ea typeface="Times New Roman" panose="02020603050405020304" pitchFamily="18" charset="0"/>
            </a:endParaRPr>
          </a:p>
          <a:p>
            <a:endParaRPr lang="en-US" dirty="0">
              <a:effectLst/>
              <a:ea typeface="Times New Roman" panose="02020603050405020304" pitchFamily="18" charset="0"/>
            </a:endParaRPr>
          </a:p>
          <a:p>
            <a:pPr marL="0" lvl="0" indent="0">
              <a:buNone/>
            </a:pPr>
            <a:r>
              <a:rPr lang="en-US" dirty="0">
                <a:effectLst/>
                <a:ea typeface="Times New Roman" panose="02020603050405020304" pitchFamily="18" charset="0"/>
              </a:rPr>
              <a:t>- </a:t>
            </a:r>
            <a:r>
              <a:rPr lang="en-US" u="sng" dirty="0">
                <a:effectLst/>
                <a:ea typeface="Times New Roman" panose="02020603050405020304" pitchFamily="18" charset="0"/>
              </a:rPr>
              <a:t>Effective</a:t>
            </a:r>
            <a:r>
              <a:rPr lang="en-US" dirty="0">
                <a:effectLst/>
                <a:ea typeface="Times New Roman" panose="02020603050405020304" pitchFamily="18" charset="0"/>
              </a:rPr>
              <a:t>: December 1, 2020</a:t>
            </a: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110</a:t>
            </a:fld>
            <a:endParaRPr lang="en-US" dirty="0"/>
          </a:p>
        </p:txBody>
      </p:sp>
    </p:spTree>
    <p:extLst>
      <p:ext uri="{BB962C8B-B14F-4D97-AF65-F5344CB8AC3E}">
        <p14:creationId xmlns:p14="http://schemas.microsoft.com/office/powerpoint/2010/main" val="22382994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692856" y="457200"/>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426156" y="1981200"/>
            <a:ext cx="8763000" cy="4267200"/>
          </a:xfrm>
        </p:spPr>
        <p:txBody>
          <a:bodyPr>
            <a:normAutofit/>
          </a:bodyPr>
          <a:lstStyle/>
          <a:p>
            <a:r>
              <a:rPr lang="en-US" dirty="0">
                <a:effectLst/>
                <a:ea typeface="Times New Roman" panose="02020603050405020304" pitchFamily="18" charset="0"/>
              </a:rPr>
              <a:t>Currently, a person may obtain an expungement for </a:t>
            </a:r>
            <a:r>
              <a:rPr lang="en-US" u="sng" dirty="0">
                <a:effectLst/>
                <a:ea typeface="Times New Roman" panose="02020603050405020304" pitchFamily="18" charset="0"/>
              </a:rPr>
              <a:t>one</a:t>
            </a:r>
            <a:r>
              <a:rPr lang="en-US" dirty="0">
                <a:effectLst/>
                <a:ea typeface="Times New Roman" panose="02020603050405020304" pitchFamily="18" charset="0"/>
              </a:rPr>
              <a:t> nonviolent misdemeanor conviction after a five-year waiting period with no further misdemeanor or felony convictions occurring during that five-year waiting period.  </a:t>
            </a:r>
          </a:p>
          <a:p>
            <a:endParaRPr lang="en-US" dirty="0">
              <a:ea typeface="Times New Roman" panose="02020603050405020304" pitchFamily="18" charset="0"/>
            </a:endParaRPr>
          </a:p>
          <a:p>
            <a:r>
              <a:rPr lang="en-US" dirty="0">
                <a:effectLst/>
                <a:ea typeface="Times New Roman" panose="02020603050405020304" pitchFamily="18" charset="0"/>
              </a:rPr>
              <a:t>In addition, current law also provides for the expungement of one nonviolent felony. </a:t>
            </a: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111</a:t>
            </a:fld>
            <a:endParaRPr lang="en-US" dirty="0"/>
          </a:p>
        </p:txBody>
      </p:sp>
    </p:spTree>
    <p:extLst>
      <p:ext uri="{BB962C8B-B14F-4D97-AF65-F5344CB8AC3E}">
        <p14:creationId xmlns:p14="http://schemas.microsoft.com/office/powerpoint/2010/main" val="13840910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91067" y="457200"/>
            <a:ext cx="8229600" cy="990600"/>
          </a:xfrm>
        </p:spPr>
        <p:txBody>
          <a:bodyPr>
            <a:noAutofit/>
          </a:bodyPr>
          <a:lstStyle/>
          <a:p>
            <a:pPr algn="ctr"/>
            <a:r>
              <a:rPr lang="en-US" sz="3600" dirty="0"/>
              <a:t>Senate Bill 681</a:t>
            </a:r>
            <a:br>
              <a:rPr lang="en-US" sz="3600" dirty="0"/>
            </a:br>
            <a:r>
              <a:rPr lang="en-US" sz="3600" u="sng" dirty="0"/>
              <a:t>Agency Policy Directives/2019-2021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268111" y="1752600"/>
            <a:ext cx="8382000" cy="4267200"/>
          </a:xfrm>
        </p:spPr>
        <p:txBody>
          <a:bodyPr>
            <a:normAutofit/>
          </a:bodyPr>
          <a:lstStyle/>
          <a:p>
            <a:pPr lvl="0"/>
            <a:r>
              <a:rPr lang="en-US" dirty="0"/>
              <a:t>Amends G.S. 17C-20. </a:t>
            </a:r>
          </a:p>
          <a:p>
            <a:pPr lvl="0"/>
            <a:endParaRPr lang="en-US" dirty="0"/>
          </a:p>
          <a:p>
            <a:pPr lvl="0"/>
            <a:r>
              <a:rPr lang="en-US" dirty="0"/>
              <a:t>Changes the definition of “eligible county” as it applies to the Criminal Justice Fellows Program.  It allows individuals from counties with a population less than 125,000 to apply for the Criminal Justice Fellows Program.</a:t>
            </a:r>
          </a:p>
          <a:p>
            <a:pPr lvl="0"/>
            <a:endParaRPr lang="en-US" dirty="0"/>
          </a:p>
          <a:p>
            <a:r>
              <a:rPr lang="en-US" dirty="0"/>
              <a:t>It also allows individuals from counties designated as Tier 1 counties to apply for the Criminal Justice Fellows Program.</a:t>
            </a:r>
          </a:p>
          <a:p>
            <a:pPr lvl="0"/>
            <a:endParaRPr lang="en-US" dirty="0"/>
          </a:p>
          <a:p>
            <a:pPr lvl="0"/>
            <a:endParaRPr lang="en-US" dirty="0"/>
          </a:p>
          <a:p>
            <a:pPr marL="0" lvl="0" indent="0">
              <a:buNone/>
            </a:pPr>
            <a:endParaRPr lang="en-US" dirty="0"/>
          </a:p>
          <a:p>
            <a:pPr marL="0" indent="0">
              <a:buNone/>
            </a:pPr>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112</a:t>
            </a:fld>
            <a:endParaRPr lang="en-US" dirty="0"/>
          </a:p>
        </p:txBody>
      </p:sp>
    </p:spTree>
    <p:extLst>
      <p:ext uri="{BB962C8B-B14F-4D97-AF65-F5344CB8AC3E}">
        <p14:creationId xmlns:p14="http://schemas.microsoft.com/office/powerpoint/2010/main" val="3382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91067" y="457200"/>
            <a:ext cx="8229600" cy="990600"/>
          </a:xfrm>
        </p:spPr>
        <p:txBody>
          <a:bodyPr>
            <a:noAutofit/>
          </a:bodyPr>
          <a:lstStyle/>
          <a:p>
            <a:pPr algn="ctr"/>
            <a:r>
              <a:rPr lang="en-US" sz="3600" dirty="0"/>
              <a:t>Senate Bill 681</a:t>
            </a:r>
            <a:br>
              <a:rPr lang="en-US" sz="3600" dirty="0"/>
            </a:br>
            <a:r>
              <a:rPr lang="en-US" sz="3600" u="sng" dirty="0"/>
              <a:t>Agency Policy Directives/2019-2021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241300" y="2108200"/>
            <a:ext cx="8729133" cy="4267200"/>
          </a:xfrm>
        </p:spPr>
        <p:txBody>
          <a:bodyPr>
            <a:normAutofit/>
          </a:bodyPr>
          <a:lstStyle/>
          <a:p>
            <a:pPr lvl="0"/>
            <a:r>
              <a:rPr lang="en-US" u="sng" dirty="0"/>
              <a:t>Note</a:t>
            </a:r>
            <a:r>
              <a:rPr lang="en-US" dirty="0"/>
              <a:t>: The North Carolina Department of Commerce designates the top 40 most economically distressed counties in the State as Tier 1 counties.</a:t>
            </a:r>
          </a:p>
          <a:p>
            <a:pPr lvl="0"/>
            <a:endParaRPr lang="en-US" dirty="0"/>
          </a:p>
          <a:p>
            <a:r>
              <a:rPr lang="en-US" dirty="0">
                <a:effectLst/>
                <a:ea typeface="Times New Roman" panose="02020603050405020304" pitchFamily="18" charset="0"/>
              </a:rPr>
              <a:t>Previously, only those applicants from counties with </a:t>
            </a:r>
            <a:r>
              <a:rPr lang="en-US" u="sng" dirty="0">
                <a:effectLst/>
                <a:ea typeface="Times New Roman" panose="02020603050405020304" pitchFamily="18" charset="0"/>
              </a:rPr>
              <a:t>less than 75,000</a:t>
            </a:r>
            <a:r>
              <a:rPr lang="en-US" dirty="0">
                <a:effectLst/>
                <a:ea typeface="Times New Roman" panose="02020603050405020304" pitchFamily="18" charset="0"/>
              </a:rPr>
              <a:t> people qualified to receive loan forgiveness through the Program.</a:t>
            </a: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113</a:t>
            </a:fld>
            <a:endParaRPr lang="en-US" dirty="0"/>
          </a:p>
        </p:txBody>
      </p:sp>
    </p:spTree>
    <p:extLst>
      <p:ext uri="{BB962C8B-B14F-4D97-AF65-F5344CB8AC3E}">
        <p14:creationId xmlns:p14="http://schemas.microsoft.com/office/powerpoint/2010/main" val="12873960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CEEE59-E48B-41BA-BF65-26377E0EACB3}"/>
              </a:ext>
            </a:extLst>
          </p:cNvPr>
          <p:cNvSpPr>
            <a:spLocks noGrp="1"/>
          </p:cNvSpPr>
          <p:nvPr>
            <p:ph idx="1"/>
          </p:nvPr>
        </p:nvSpPr>
        <p:spPr>
          <a:xfrm>
            <a:off x="381000" y="2139244"/>
            <a:ext cx="8229600" cy="4876800"/>
          </a:xfrm>
        </p:spPr>
        <p:txBody>
          <a:bodyPr/>
          <a:lstStyle/>
          <a:p>
            <a:r>
              <a:rPr lang="en-US" dirty="0"/>
              <a:t>The Criminal Justice Fellows Program was created to increase the recruitment of criminal justice professionals by providing loan forgiveness to qualified individuals that earn an Applied Associate Degree in Criminal Justice. </a:t>
            </a:r>
          </a:p>
          <a:p>
            <a:endParaRPr lang="en-US" dirty="0"/>
          </a:p>
          <a:p>
            <a:endParaRPr lang="en-US" dirty="0"/>
          </a:p>
          <a:p>
            <a:pPr marL="0" indent="0">
              <a:buNone/>
            </a:pPr>
            <a:endParaRPr lang="en-US" dirty="0"/>
          </a:p>
          <a:p>
            <a:pPr>
              <a:spcBef>
                <a:spcPts val="0"/>
              </a:spcBef>
              <a:buFontTx/>
              <a:buChar char="-"/>
            </a:pPr>
            <a:r>
              <a:rPr lang="en-US" u="sng" dirty="0"/>
              <a:t>Effective</a:t>
            </a:r>
            <a:r>
              <a:rPr lang="en-US" dirty="0"/>
              <a:t>:  July 1, 2020 and applies to Program recipients</a:t>
            </a:r>
          </a:p>
          <a:p>
            <a:pPr marL="0" indent="0">
              <a:spcBef>
                <a:spcPts val="0"/>
              </a:spcBef>
              <a:buNone/>
            </a:pPr>
            <a:r>
              <a:rPr lang="en-US" dirty="0"/>
              <a:t>  selected on or after that date. </a:t>
            </a:r>
          </a:p>
          <a:p>
            <a:pPr marL="0" indent="0">
              <a:buNone/>
            </a:pPr>
            <a:endParaRPr lang="en-US" dirty="0"/>
          </a:p>
        </p:txBody>
      </p:sp>
      <p:sp>
        <p:nvSpPr>
          <p:cNvPr id="5" name="Slide Number Placeholder 4">
            <a:extLst>
              <a:ext uri="{FF2B5EF4-FFF2-40B4-BE49-F238E27FC236}">
                <a16:creationId xmlns:a16="http://schemas.microsoft.com/office/drawing/2014/main" id="{D028F0FA-53CD-43D9-BFD6-24B246281D5E}"/>
              </a:ext>
            </a:extLst>
          </p:cNvPr>
          <p:cNvSpPr>
            <a:spLocks noGrp="1"/>
          </p:cNvSpPr>
          <p:nvPr>
            <p:ph type="sldNum" sz="quarter" idx="12"/>
          </p:nvPr>
        </p:nvSpPr>
        <p:spPr/>
        <p:txBody>
          <a:bodyPr/>
          <a:lstStyle/>
          <a:p>
            <a:fld id="{0CFEC368-1D7A-4F81-ABF6-AE0E36BAF64C}" type="slidenum">
              <a:rPr lang="en-US" smtClean="0"/>
              <a:pPr/>
              <a:t>114</a:t>
            </a:fld>
            <a:endParaRPr lang="en-US" dirty="0"/>
          </a:p>
        </p:txBody>
      </p:sp>
      <p:sp>
        <p:nvSpPr>
          <p:cNvPr id="7" name="Title 1">
            <a:extLst>
              <a:ext uri="{FF2B5EF4-FFF2-40B4-BE49-F238E27FC236}">
                <a16:creationId xmlns:a16="http://schemas.microsoft.com/office/drawing/2014/main" id="{C799347C-FF85-47C6-A01F-39F8EB5D7A19}"/>
              </a:ext>
            </a:extLst>
          </p:cNvPr>
          <p:cNvSpPr txBox="1">
            <a:spLocks/>
          </p:cNvSpPr>
          <p:nvPr/>
        </p:nvSpPr>
        <p:spPr>
          <a:xfrm>
            <a:off x="431800" y="533400"/>
            <a:ext cx="82296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600" dirty="0"/>
              <a:t>Senate Bill 681 (continued)</a:t>
            </a:r>
            <a:br>
              <a:rPr lang="en-US" sz="3600" dirty="0"/>
            </a:br>
            <a:r>
              <a:rPr lang="en-US" sz="3600" u="sng" dirty="0"/>
              <a:t>Agency Policy Directives/2019-2021 </a:t>
            </a:r>
          </a:p>
        </p:txBody>
      </p:sp>
    </p:spTree>
    <p:extLst>
      <p:ext uri="{BB962C8B-B14F-4D97-AF65-F5344CB8AC3E}">
        <p14:creationId xmlns:p14="http://schemas.microsoft.com/office/powerpoint/2010/main" val="13856153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3" y="457200"/>
            <a:ext cx="8229600" cy="990600"/>
          </a:xfrm>
        </p:spPr>
        <p:txBody>
          <a:bodyPr>
            <a:noAutofit/>
          </a:bodyPr>
          <a:lstStyle/>
          <a:p>
            <a:pPr algn="ctr"/>
            <a:r>
              <a:rPr lang="en-US" sz="3600" dirty="0"/>
              <a:t>Senate Bill 704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177799" y="2209800"/>
            <a:ext cx="8822267" cy="4876800"/>
          </a:xfrm>
        </p:spPr>
        <p:txBody>
          <a:bodyPr>
            <a:normAutofit/>
          </a:bodyPr>
          <a:lstStyle/>
          <a:p>
            <a:r>
              <a:rPr lang="en-US" dirty="0">
                <a:ea typeface="Times New Roman" panose="02020603050405020304" pitchFamily="18" charset="0"/>
              </a:rPr>
              <a:t>The bill contains</a:t>
            </a:r>
            <a:r>
              <a:rPr lang="en-US" dirty="0">
                <a:effectLst/>
                <a:ea typeface="Times New Roman" panose="02020603050405020304" pitchFamily="18" charset="0"/>
              </a:rPr>
              <a:t> numerous provisions enacted into law to assist in the State’s recovery during the COVID-19 pandemic. </a:t>
            </a:r>
          </a:p>
          <a:p>
            <a:pPr marL="0" indent="0">
              <a:buNone/>
            </a:pPr>
            <a:endParaRPr lang="en-US" dirty="0">
              <a:effectLst/>
              <a:ea typeface="Times New Roman" panose="02020603050405020304" pitchFamily="18" charset="0"/>
            </a:endParaRPr>
          </a:p>
          <a:p>
            <a:r>
              <a:rPr lang="en-US" dirty="0">
                <a:ea typeface="Times New Roman" panose="02020603050405020304" pitchFamily="18" charset="0"/>
              </a:rPr>
              <a:t>Those provisions of interest to the criminal justice community include the following:</a:t>
            </a: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115</a:t>
            </a:fld>
            <a:endParaRPr lang="en-US" dirty="0"/>
          </a:p>
        </p:txBody>
      </p:sp>
    </p:spTree>
    <p:extLst>
      <p:ext uri="{BB962C8B-B14F-4D97-AF65-F5344CB8AC3E}">
        <p14:creationId xmlns:p14="http://schemas.microsoft.com/office/powerpoint/2010/main" val="21598379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3" y="4572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177799" y="2209800"/>
            <a:ext cx="8822267" cy="4876800"/>
          </a:xfrm>
        </p:spPr>
        <p:txBody>
          <a:bodyPr>
            <a:normAutofit/>
          </a:bodyPr>
          <a:lstStyle/>
          <a:p>
            <a:r>
              <a:rPr lang="en-US" dirty="0">
                <a:ea typeface="Times New Roman" panose="02020603050405020304" pitchFamily="18" charset="0"/>
              </a:rPr>
              <a:t>The </a:t>
            </a:r>
            <a:r>
              <a:rPr lang="en-US" dirty="0">
                <a:effectLst/>
                <a:ea typeface="Times New Roman" panose="02020603050405020304" pitchFamily="18" charset="0"/>
              </a:rPr>
              <a:t>North Carolina Department of Health and Human Services (DHHS), in conjunction with the North Carolina Division of Emergency Management, is required to develop a plan for creating and maintaining a State stockpile of personal protective equipment (PPE) and testing supplies that can be used by health care providers and first responders, including law enforcement, for the purpose of responding to the COVID-19 pandemic and any future health emergency.</a:t>
            </a:r>
          </a:p>
          <a:p>
            <a:pPr marL="0" indent="0">
              <a:buNone/>
            </a:pPr>
            <a:r>
              <a:rPr lang="en-US" dirty="0">
                <a:ea typeface="Times New Roman" panose="02020603050405020304" pitchFamily="18" charset="0"/>
              </a:rPr>
              <a:t> </a:t>
            </a: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116</a:t>
            </a:fld>
            <a:endParaRPr lang="en-US" dirty="0"/>
          </a:p>
        </p:txBody>
      </p:sp>
    </p:spTree>
    <p:extLst>
      <p:ext uri="{BB962C8B-B14F-4D97-AF65-F5344CB8AC3E}">
        <p14:creationId xmlns:p14="http://schemas.microsoft.com/office/powerpoint/2010/main" val="3142476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3" y="4572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59266" y="2362200"/>
            <a:ext cx="9118601" cy="4876800"/>
          </a:xfrm>
        </p:spPr>
        <p:txBody>
          <a:bodyPr>
            <a:normAutofit/>
          </a:bodyPr>
          <a:lstStyle/>
          <a:p>
            <a:r>
              <a:rPr lang="en-US" dirty="0">
                <a:effectLst/>
                <a:ea typeface="Times New Roman" panose="02020603050405020304" pitchFamily="18" charset="0"/>
              </a:rPr>
              <a:t>The </a:t>
            </a:r>
            <a:r>
              <a:rPr lang="en-US" dirty="0">
                <a:ea typeface="Times New Roman" panose="02020603050405020304" pitchFamily="18" charset="0"/>
              </a:rPr>
              <a:t>bill requires </a:t>
            </a:r>
            <a:r>
              <a:rPr lang="en-US" dirty="0">
                <a:effectLst/>
                <a:ea typeface="Times New Roman" panose="02020603050405020304" pitchFamily="18" charset="0"/>
              </a:rPr>
              <a:t>DHHS and the North Carolina Department of Public Safety to submit this stockpile plan to the Joint Legislative Oversight Committee on Health and Human Services and the Joint Legislative Oversight Committee on Justice and Public Safety by July 1, 2020.</a:t>
            </a:r>
          </a:p>
          <a:p>
            <a:endParaRPr lang="en-US" dirty="0">
              <a:effectLst/>
              <a:ea typeface="Times New Roman" panose="02020603050405020304" pitchFamily="18" charset="0"/>
            </a:endParaRPr>
          </a:p>
          <a:p>
            <a:pPr marL="0" indent="0">
              <a:buNone/>
            </a:pPr>
            <a:r>
              <a:rPr lang="en-US" dirty="0">
                <a:ea typeface="Times New Roman" panose="02020603050405020304" pitchFamily="18" charset="0"/>
              </a:rPr>
              <a:t> </a:t>
            </a: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117</a:t>
            </a:fld>
            <a:endParaRPr lang="en-US" dirty="0"/>
          </a:p>
        </p:txBody>
      </p:sp>
    </p:spTree>
    <p:extLst>
      <p:ext uri="{BB962C8B-B14F-4D97-AF65-F5344CB8AC3E}">
        <p14:creationId xmlns:p14="http://schemas.microsoft.com/office/powerpoint/2010/main" val="31671182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2"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177799" y="2209800"/>
            <a:ext cx="8822267" cy="4876800"/>
          </a:xfrm>
        </p:spPr>
        <p:txBody>
          <a:bodyPr>
            <a:normAutofit/>
          </a:bodyPr>
          <a:lstStyle/>
          <a:p>
            <a:pPr marR="0" algn="just">
              <a:spcBef>
                <a:spcPts val="0"/>
              </a:spcBef>
              <a:spcAft>
                <a:spcPts val="0"/>
              </a:spcAft>
            </a:pPr>
            <a:r>
              <a:rPr lang="en-US" dirty="0">
                <a:effectLst/>
                <a:ea typeface="Times New Roman" panose="02020603050405020304" pitchFamily="18" charset="0"/>
              </a:rPr>
              <a:t>The bill </a:t>
            </a:r>
            <a:r>
              <a:rPr lang="en-US" u="sng" dirty="0">
                <a:effectLst/>
                <a:ea typeface="Times New Roman" panose="02020603050405020304" pitchFamily="18" charset="0"/>
              </a:rPr>
              <a:t>temporarily</a:t>
            </a:r>
            <a:r>
              <a:rPr lang="en-US" dirty="0">
                <a:effectLst/>
                <a:ea typeface="Times New Roman" panose="02020603050405020304" pitchFamily="18" charset="0"/>
              </a:rPr>
              <a:t> modifies G.S. 122C-266 and G.S. 122C-285 of the State’s Involuntary Commitment (IVC) laws. </a:t>
            </a:r>
          </a:p>
          <a:p>
            <a:pPr marR="0" algn="just">
              <a:spcBef>
                <a:spcPts val="0"/>
              </a:spcBef>
              <a:spcAft>
                <a:spcPts val="0"/>
              </a:spcAft>
            </a:pPr>
            <a:endParaRPr lang="en-US" dirty="0">
              <a:ea typeface="Times New Roman" panose="02020603050405020304" pitchFamily="18" charset="0"/>
            </a:endParaRPr>
          </a:p>
          <a:p>
            <a:pPr marR="0" algn="just">
              <a:spcBef>
                <a:spcPts val="0"/>
              </a:spcBef>
              <a:spcAft>
                <a:spcPts val="0"/>
              </a:spcAft>
            </a:pPr>
            <a:r>
              <a:rPr lang="en-US" dirty="0">
                <a:ea typeface="Times New Roman" panose="02020603050405020304" pitchFamily="18" charset="0"/>
              </a:rPr>
              <a:t>A</a:t>
            </a:r>
            <a:r>
              <a:rPr lang="en-US" dirty="0">
                <a:effectLst/>
                <a:ea typeface="Times New Roman" panose="02020603050405020304" pitchFamily="18" charset="0"/>
              </a:rPr>
              <a:t>llows the first and second examination of a respondent to determine whether or not the respondent should be involuntarily committed due to mental illness </a:t>
            </a:r>
            <a:r>
              <a:rPr lang="en-US" u="sng" dirty="0">
                <a:effectLst/>
                <a:ea typeface="Times New Roman" panose="02020603050405020304" pitchFamily="18" charset="0"/>
              </a:rPr>
              <a:t>or</a:t>
            </a:r>
            <a:r>
              <a:rPr lang="en-US" dirty="0">
                <a:effectLst/>
                <a:ea typeface="Times New Roman" panose="02020603050405020304" pitchFamily="18" charset="0"/>
              </a:rPr>
              <a:t> substance use disorder to occur via “telehealth” instead of an examination in the physical presence of the commitment examiner.</a:t>
            </a: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118</a:t>
            </a:fld>
            <a:endParaRPr lang="en-US" dirty="0"/>
          </a:p>
        </p:txBody>
      </p:sp>
    </p:spTree>
    <p:extLst>
      <p:ext uri="{BB962C8B-B14F-4D97-AF65-F5344CB8AC3E}">
        <p14:creationId xmlns:p14="http://schemas.microsoft.com/office/powerpoint/2010/main" val="1546803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2"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90313" y="2057400"/>
            <a:ext cx="8822267" cy="4876800"/>
          </a:xfrm>
        </p:spPr>
        <p:txBody>
          <a:bodyPr>
            <a:normAutofit/>
          </a:bodyPr>
          <a:lstStyle/>
          <a:p>
            <a:pPr marL="617220" marR="0" indent="-342900">
              <a:spcBef>
                <a:spcPts val="0"/>
              </a:spcBef>
              <a:spcAft>
                <a:spcPts val="0"/>
              </a:spcAft>
            </a:pPr>
            <a:r>
              <a:rPr lang="en-US" dirty="0">
                <a:ea typeface="Times New Roman" panose="02020603050405020304" pitchFamily="18" charset="0"/>
              </a:rPr>
              <a:t>T</a:t>
            </a:r>
            <a:r>
              <a:rPr lang="en-US" dirty="0">
                <a:effectLst/>
                <a:ea typeface="Times New Roman" panose="02020603050405020304" pitchFamily="18" charset="0"/>
              </a:rPr>
              <a:t>elehealth may now be utilized even when the commitment examiner and respondent are located at the same facility or at different facilities.</a:t>
            </a:r>
          </a:p>
          <a:p>
            <a:pPr marL="274320" marR="0" indent="0" algn="just">
              <a:spcBef>
                <a:spcPts val="0"/>
              </a:spcBef>
              <a:spcAft>
                <a:spcPts val="0"/>
              </a:spcAft>
              <a:buNone/>
            </a:pPr>
            <a:endParaRPr lang="en-US" dirty="0">
              <a:effectLst/>
              <a:ea typeface="Times New Roman" panose="02020603050405020304" pitchFamily="18" charset="0"/>
            </a:endParaRPr>
          </a:p>
          <a:p>
            <a:pPr marL="457200" marR="0" algn="just">
              <a:spcBef>
                <a:spcPts val="0"/>
              </a:spcBef>
              <a:spcAft>
                <a:spcPts val="0"/>
              </a:spcAft>
            </a:pPr>
            <a:r>
              <a:rPr lang="en-US" dirty="0">
                <a:effectLst/>
                <a:ea typeface="Times New Roman" panose="02020603050405020304" pitchFamily="18" charset="0"/>
              </a:rPr>
              <a:t>These temporary IVC provisions will expire 30 days after Executive Order No. 116 is rescinded.  </a:t>
            </a:r>
          </a:p>
          <a:p>
            <a:pPr marL="457200" marR="0" algn="just">
              <a:spcBef>
                <a:spcPts val="0"/>
              </a:spcBef>
              <a:spcAft>
                <a:spcPts val="0"/>
              </a:spcAft>
            </a:pPr>
            <a:endParaRPr lang="en-US" dirty="0">
              <a:ea typeface="Times New Roman" panose="02020603050405020304" pitchFamily="18" charset="0"/>
            </a:endParaRPr>
          </a:p>
          <a:p>
            <a:pPr marL="457200" marR="0" algn="just">
              <a:spcBef>
                <a:spcPts val="0"/>
              </a:spcBef>
              <a:spcAft>
                <a:spcPts val="0"/>
              </a:spcAft>
            </a:pPr>
            <a:r>
              <a:rPr lang="en-US" dirty="0">
                <a:effectLst/>
                <a:ea typeface="Times New Roman" panose="02020603050405020304" pitchFamily="18" charset="0"/>
              </a:rPr>
              <a:t>Executive Order No. 116 is the Governor’s Declaration of a State of Emergency.</a:t>
            </a: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119</a:t>
            </a:fld>
            <a:endParaRPr lang="en-US" dirty="0"/>
          </a:p>
        </p:txBody>
      </p:sp>
    </p:spTree>
    <p:extLst>
      <p:ext uri="{BB962C8B-B14F-4D97-AF65-F5344CB8AC3E}">
        <p14:creationId xmlns:p14="http://schemas.microsoft.com/office/powerpoint/2010/main" val="320990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57200" y="888522"/>
            <a:ext cx="8229600" cy="1981200"/>
          </a:xfrm>
        </p:spPr>
        <p:txBody>
          <a:bodyPr>
            <a:normAutofit/>
          </a:bodyPr>
          <a:lstStyle/>
          <a:p>
            <a:pPr marL="0" indent="0" algn="ctr">
              <a:buNone/>
            </a:pPr>
            <a:r>
              <a:rPr lang="en-US" sz="5000" b="1" cap="all" dirty="0"/>
              <a:t>2020 Bills of Interest</a:t>
            </a:r>
          </a:p>
          <a:p>
            <a:pPr marL="0" indent="0" algn="ctr">
              <a:buNone/>
            </a:pPr>
            <a:endParaRPr lang="en-US" sz="5000" b="1" cap="all" dirty="0"/>
          </a:p>
          <a:p>
            <a:pPr marL="0" indent="0" algn="ctr">
              <a:buNone/>
            </a:pPr>
            <a:endParaRPr lang="en-US" sz="5000" b="1" cap="all" dirty="0"/>
          </a:p>
        </p:txBody>
      </p:sp>
      <p:sp>
        <p:nvSpPr>
          <p:cNvPr id="6" name="TextBox 5"/>
          <p:cNvSpPr txBox="1"/>
          <p:nvPr/>
        </p:nvSpPr>
        <p:spPr>
          <a:xfrm>
            <a:off x="1304212" y="2407420"/>
            <a:ext cx="6759317" cy="1938992"/>
          </a:xfrm>
          <a:prstGeom prst="rect">
            <a:avLst/>
          </a:prstGeom>
          <a:noFill/>
        </p:spPr>
        <p:txBody>
          <a:bodyPr wrap="square" rtlCol="0">
            <a:spAutoFit/>
          </a:bodyPr>
          <a:lstStyle/>
          <a:p>
            <a:pPr algn="ctr"/>
            <a:r>
              <a:rPr lang="en-US" sz="2800" b="1" dirty="0">
                <a:solidFill>
                  <a:srgbClr val="292934"/>
                </a:solidFill>
              </a:rPr>
              <a:t>Matthew L. Boyatt</a:t>
            </a:r>
          </a:p>
          <a:p>
            <a:pPr algn="ctr"/>
            <a:r>
              <a:rPr lang="en-US" sz="2800" b="1" dirty="0">
                <a:solidFill>
                  <a:srgbClr val="292934"/>
                </a:solidFill>
              </a:rPr>
              <a:t>Deputy General Counsel</a:t>
            </a:r>
          </a:p>
          <a:p>
            <a:pPr algn="ctr"/>
            <a:r>
              <a:rPr lang="en-US" sz="2800" b="1" dirty="0">
                <a:solidFill>
                  <a:srgbClr val="292934"/>
                </a:solidFill>
              </a:rPr>
              <a:t>North Carolina Sheriffs’ Association </a:t>
            </a:r>
          </a:p>
          <a:p>
            <a:pPr algn="ctr"/>
            <a:endParaRPr lang="en-US" sz="3600" b="1" dirty="0">
              <a:solidFill>
                <a:srgbClr val="292934"/>
              </a:solidFill>
            </a:endParaRPr>
          </a:p>
        </p:txBody>
      </p:sp>
      <p:pic>
        <p:nvPicPr>
          <p:cNvPr id="9" name="Picture 8" descr="NCSheriffs Logo"/>
          <p:cNvPicPr>
            <a:picLocks noChangeAspect="1" noChangeArrowheads="1"/>
          </p:cNvPicPr>
          <p:nvPr/>
        </p:nvPicPr>
        <p:blipFill>
          <a:blip r:embed="rId2" cstate="print"/>
          <a:stretch>
            <a:fillRect/>
          </a:stretch>
        </p:blipFill>
        <p:spPr bwMode="auto">
          <a:xfrm>
            <a:off x="3810000" y="4091625"/>
            <a:ext cx="1900143" cy="175675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42C11ABE-8371-4BDA-BCD0-9C15A2C6E0A1}"/>
              </a:ext>
            </a:extLst>
          </p:cNvPr>
          <p:cNvSpPr>
            <a:spLocks noGrp="1"/>
          </p:cNvSpPr>
          <p:nvPr>
            <p:ph type="sldNum" sz="quarter" idx="12"/>
          </p:nvPr>
        </p:nvSpPr>
        <p:spPr/>
        <p:txBody>
          <a:bodyPr/>
          <a:lstStyle/>
          <a:p>
            <a:fld id="{0CFEC368-1D7A-4F81-ABF6-AE0E36BAF64C}" type="slidenum">
              <a:rPr lang="en-US" smtClean="0"/>
              <a:pPr/>
              <a:t>12</a:t>
            </a:fld>
            <a:endParaRPr lang="en-US" dirty="0"/>
          </a:p>
        </p:txBody>
      </p:sp>
    </p:spTree>
    <p:extLst>
      <p:ext uri="{BB962C8B-B14F-4D97-AF65-F5344CB8AC3E}">
        <p14:creationId xmlns:p14="http://schemas.microsoft.com/office/powerpoint/2010/main" val="3332812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2"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90313" y="2057400"/>
            <a:ext cx="9081913" cy="4876800"/>
          </a:xfrm>
        </p:spPr>
        <p:txBody>
          <a:bodyPr>
            <a:normAutofit/>
          </a:bodyPr>
          <a:lstStyle/>
          <a:p>
            <a:pPr marL="617220" marR="0" indent="-342900">
              <a:spcBef>
                <a:spcPts val="0"/>
              </a:spcBef>
              <a:spcAft>
                <a:spcPts val="0"/>
              </a:spcAft>
            </a:pPr>
            <a:r>
              <a:rPr lang="en-US" dirty="0">
                <a:effectLst/>
                <a:ea typeface="Times New Roman" panose="02020603050405020304" pitchFamily="18" charset="0"/>
              </a:rPr>
              <a:t>Under our current statutes, the first examination to determine whether the respondent will be involuntarily committed due to </a:t>
            </a:r>
            <a:r>
              <a:rPr lang="en-US" u="sng" dirty="0">
                <a:effectLst/>
                <a:ea typeface="Times New Roman" panose="02020603050405020304" pitchFamily="18" charset="0"/>
              </a:rPr>
              <a:t>mental illness</a:t>
            </a:r>
            <a:r>
              <a:rPr lang="en-US" dirty="0">
                <a:effectLst/>
                <a:ea typeface="Times New Roman" panose="02020603050405020304" pitchFamily="18" charset="0"/>
              </a:rPr>
              <a:t> may be conducted in person, or if the respondent and examiner are in different geographic locations, via telemedicine. </a:t>
            </a:r>
          </a:p>
          <a:p>
            <a:pPr marL="617220" marR="0" indent="-342900">
              <a:spcBef>
                <a:spcPts val="0"/>
              </a:spcBef>
              <a:spcAft>
                <a:spcPts val="0"/>
              </a:spcAft>
            </a:pPr>
            <a:endParaRPr lang="en-US" dirty="0">
              <a:ea typeface="Times New Roman" panose="02020603050405020304" pitchFamily="18" charset="0"/>
            </a:endParaRPr>
          </a:p>
          <a:p>
            <a:pPr marL="617220" marR="0" indent="-342900">
              <a:spcBef>
                <a:spcPts val="0"/>
              </a:spcBef>
              <a:spcAft>
                <a:spcPts val="0"/>
              </a:spcAft>
            </a:pPr>
            <a:r>
              <a:rPr lang="en-US" dirty="0">
                <a:effectLst/>
                <a:ea typeface="Times New Roman" panose="02020603050405020304" pitchFamily="18" charset="0"/>
              </a:rPr>
              <a:t>The first examination to determine whether the respondent will be involuntarily committed due to </a:t>
            </a:r>
            <a:r>
              <a:rPr lang="en-US" u="sng" dirty="0">
                <a:effectLst/>
                <a:ea typeface="Times New Roman" panose="02020603050405020304" pitchFamily="18" charset="0"/>
              </a:rPr>
              <a:t>substance use</a:t>
            </a:r>
            <a:r>
              <a:rPr lang="en-US" dirty="0">
                <a:effectLst/>
                <a:ea typeface="Times New Roman" panose="02020603050405020304" pitchFamily="18" charset="0"/>
              </a:rPr>
              <a:t> disorder must occur in person. </a:t>
            </a: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120</a:t>
            </a:fld>
            <a:endParaRPr lang="en-US" dirty="0"/>
          </a:p>
        </p:txBody>
      </p:sp>
    </p:spTree>
    <p:extLst>
      <p:ext uri="{BB962C8B-B14F-4D97-AF65-F5344CB8AC3E}">
        <p14:creationId xmlns:p14="http://schemas.microsoft.com/office/powerpoint/2010/main" val="11112104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2"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152400" y="2514600"/>
            <a:ext cx="9081913" cy="4876800"/>
          </a:xfrm>
        </p:spPr>
        <p:txBody>
          <a:bodyPr>
            <a:normAutofit/>
          </a:bodyPr>
          <a:lstStyle/>
          <a:p>
            <a:pPr marL="617220" marR="0" indent="-342900">
              <a:spcBef>
                <a:spcPts val="0"/>
              </a:spcBef>
              <a:spcAft>
                <a:spcPts val="0"/>
              </a:spcAft>
            </a:pPr>
            <a:r>
              <a:rPr lang="en-US" dirty="0">
                <a:ea typeface="Times New Roman" panose="02020603050405020304" pitchFamily="18" charset="0"/>
              </a:rPr>
              <a:t>Finally, under our current statutes, </a:t>
            </a:r>
            <a:r>
              <a:rPr lang="en-US" dirty="0">
                <a:effectLst/>
                <a:ea typeface="Times New Roman" panose="02020603050405020304" pitchFamily="18" charset="0"/>
              </a:rPr>
              <a:t>the second examination to determine whether the respondent will be involuntarily committed due to mental illness or substance use disorder must occur in person and may not be conducted via telemedicine.  </a:t>
            </a: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121</a:t>
            </a:fld>
            <a:endParaRPr lang="en-US" dirty="0"/>
          </a:p>
        </p:txBody>
      </p:sp>
    </p:spTree>
    <p:extLst>
      <p:ext uri="{BB962C8B-B14F-4D97-AF65-F5344CB8AC3E}">
        <p14:creationId xmlns:p14="http://schemas.microsoft.com/office/powerpoint/2010/main" val="23128583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57200" y="4572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76200" y="1735328"/>
            <a:ext cx="9081913" cy="4876800"/>
          </a:xfrm>
        </p:spPr>
        <p:txBody>
          <a:bodyPr>
            <a:normAutofit lnSpcReduction="10000"/>
          </a:bodyPr>
          <a:lstStyle/>
          <a:p>
            <a:pPr marL="617220" indent="-342900">
              <a:spcBef>
                <a:spcPts val="0"/>
              </a:spcBef>
            </a:pPr>
            <a:r>
              <a:rPr lang="en-US" dirty="0">
                <a:effectLst/>
                <a:ea typeface="Times New Roman" panose="02020603050405020304" pitchFamily="18" charset="0"/>
              </a:rPr>
              <a:t>The bill temporarily enacts G.S. 10B-25 to allow for emergency </a:t>
            </a:r>
            <a:r>
              <a:rPr lang="en-US" u="sng" dirty="0">
                <a:effectLst/>
                <a:ea typeface="Times New Roman" panose="02020603050405020304" pitchFamily="18" charset="0"/>
              </a:rPr>
              <a:t>video notarization</a:t>
            </a:r>
            <a:r>
              <a:rPr lang="en-US" dirty="0">
                <a:effectLst/>
                <a:ea typeface="Times New Roman" panose="02020603050405020304" pitchFamily="18" charset="0"/>
              </a:rPr>
              <a:t> so long as certain criteria are met, including: </a:t>
            </a:r>
          </a:p>
          <a:p>
            <a:pPr marL="274320" marR="0" indent="0">
              <a:spcBef>
                <a:spcPts val="0"/>
              </a:spcBef>
              <a:spcAft>
                <a:spcPts val="0"/>
              </a:spcAft>
              <a:buNone/>
            </a:pPr>
            <a:endParaRPr lang="en-US" dirty="0">
              <a:ea typeface="Times New Roman" panose="02020603050405020304" pitchFamily="18" charset="0"/>
            </a:endParaRPr>
          </a:p>
          <a:p>
            <a:pPr marL="731520" marR="0" indent="-457200">
              <a:spcBef>
                <a:spcPts val="0"/>
              </a:spcBef>
              <a:spcAft>
                <a:spcPts val="0"/>
              </a:spcAft>
              <a:buFont typeface="+mj-lt"/>
              <a:buAutoNum type="arabicPeriod"/>
            </a:pPr>
            <a:r>
              <a:rPr lang="en-US" dirty="0">
                <a:effectLst/>
                <a:ea typeface="Times New Roman" panose="02020603050405020304" pitchFamily="18" charset="0"/>
              </a:rPr>
              <a:t>The participants must use video conference technology, which must allow the notary and the principal to interact in real-time (with audio and video).  </a:t>
            </a:r>
          </a:p>
          <a:p>
            <a:pPr marL="731520" marR="0" indent="-457200">
              <a:spcBef>
                <a:spcPts val="0"/>
              </a:spcBef>
              <a:spcAft>
                <a:spcPts val="0"/>
              </a:spcAft>
              <a:buFont typeface="+mj-lt"/>
              <a:buAutoNum type="arabicPeriod"/>
            </a:pPr>
            <a:endParaRPr lang="en-US" dirty="0">
              <a:ea typeface="Times New Roman" panose="02020603050405020304" pitchFamily="18" charset="0"/>
            </a:endParaRPr>
          </a:p>
          <a:p>
            <a:pPr marL="731520" marR="0" indent="-457200">
              <a:spcBef>
                <a:spcPts val="0"/>
              </a:spcBef>
              <a:spcAft>
                <a:spcPts val="0"/>
              </a:spcAft>
              <a:buFont typeface="+mj-lt"/>
              <a:buAutoNum type="arabicPeriod"/>
            </a:pPr>
            <a:r>
              <a:rPr lang="en-US" dirty="0">
                <a:effectLst/>
                <a:ea typeface="Times New Roman" panose="02020603050405020304" pitchFamily="18" charset="0"/>
              </a:rPr>
              <a:t>The principal must verbally identify each document that is to be notarized and is also required to sign each document so the notary can observe the signing through the video conference technology.</a:t>
            </a: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122</a:t>
            </a:fld>
            <a:endParaRPr lang="en-US" dirty="0"/>
          </a:p>
        </p:txBody>
      </p:sp>
    </p:spTree>
    <p:extLst>
      <p:ext uri="{BB962C8B-B14F-4D97-AF65-F5344CB8AC3E}">
        <p14:creationId xmlns:p14="http://schemas.microsoft.com/office/powerpoint/2010/main" val="33203677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65665" y="4572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282219" y="1828800"/>
            <a:ext cx="8449735" cy="4876800"/>
          </a:xfrm>
        </p:spPr>
        <p:txBody>
          <a:bodyPr>
            <a:normAutofit/>
          </a:bodyPr>
          <a:lstStyle/>
          <a:p>
            <a:pPr marL="457200" marR="0" lvl="0" indent="-457200" algn="just">
              <a:spcBef>
                <a:spcPts val="0"/>
              </a:spcBef>
              <a:spcAft>
                <a:spcPts val="0"/>
              </a:spcAft>
              <a:buFont typeface="+mj-lt"/>
              <a:buAutoNum type="arabicPeriod" startAt="3"/>
            </a:pPr>
            <a:r>
              <a:rPr lang="en-US" dirty="0">
                <a:effectLst/>
                <a:ea typeface="Times New Roman" panose="02020603050405020304" pitchFamily="18" charset="0"/>
              </a:rPr>
              <a:t>The principal must submit the signed documents to the notary the same day via electronic means, such as by email or facsimile.</a:t>
            </a:r>
          </a:p>
          <a:p>
            <a:pPr marL="1645920" marR="0" indent="-457200" algn="just">
              <a:spcBef>
                <a:spcPts val="0"/>
              </a:spcBef>
              <a:spcAft>
                <a:spcPts val="0"/>
              </a:spcAft>
              <a:buFont typeface="+mj-lt"/>
              <a:buAutoNum type="arabicPeriod" startAt="3"/>
            </a:pPr>
            <a:endParaRPr lang="en-US" dirty="0">
              <a:effectLst/>
              <a:ea typeface="Times New Roman" panose="02020603050405020304" pitchFamily="18" charset="0"/>
            </a:endParaRPr>
          </a:p>
          <a:p>
            <a:pPr marL="457200" marR="0" lvl="0" indent="-457200" algn="just">
              <a:spcBef>
                <a:spcPts val="0"/>
              </a:spcBef>
              <a:spcAft>
                <a:spcPts val="0"/>
              </a:spcAft>
              <a:buFont typeface="+mj-lt"/>
              <a:buAutoNum type="arabicPeriod" startAt="3"/>
            </a:pPr>
            <a:r>
              <a:rPr lang="en-US" dirty="0">
                <a:effectLst/>
                <a:ea typeface="Times New Roman" panose="02020603050405020304" pitchFamily="18" charset="0"/>
              </a:rPr>
              <a:t>No portion of the emergency video notarization process can be prerecorded.</a:t>
            </a:r>
          </a:p>
          <a:p>
            <a:pPr marL="457200" marR="0" lvl="0" indent="-457200" algn="just">
              <a:spcBef>
                <a:spcPts val="0"/>
              </a:spcBef>
              <a:spcAft>
                <a:spcPts val="0"/>
              </a:spcAft>
              <a:buFont typeface="+mj-lt"/>
              <a:buAutoNum type="arabicPeriod" startAt="3"/>
            </a:pPr>
            <a:endParaRPr lang="en-US" dirty="0">
              <a:ea typeface="Times New Roman" panose="02020603050405020304" pitchFamily="18" charset="0"/>
            </a:endParaRPr>
          </a:p>
          <a:p>
            <a:pPr marL="457200" marR="0" lvl="0" indent="-457200" algn="just">
              <a:spcBef>
                <a:spcPts val="0"/>
              </a:spcBef>
              <a:spcAft>
                <a:spcPts val="0"/>
              </a:spcAft>
              <a:buFont typeface="+mj-lt"/>
              <a:buAutoNum type="arabicPeriod" startAt="3"/>
            </a:pPr>
            <a:r>
              <a:rPr lang="en-US" dirty="0">
                <a:effectLst/>
                <a:ea typeface="Times New Roman" panose="02020603050405020304" pitchFamily="18" charset="0"/>
              </a:rPr>
              <a:t>Both the notary and principal must be physically present in the State of North Carolina.</a:t>
            </a: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123</a:t>
            </a:fld>
            <a:endParaRPr lang="en-US" dirty="0"/>
          </a:p>
        </p:txBody>
      </p:sp>
    </p:spTree>
    <p:extLst>
      <p:ext uri="{BB962C8B-B14F-4D97-AF65-F5344CB8AC3E}">
        <p14:creationId xmlns:p14="http://schemas.microsoft.com/office/powerpoint/2010/main" val="34413057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2"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152400" y="2286000"/>
            <a:ext cx="9081913" cy="4876800"/>
          </a:xfrm>
        </p:spPr>
        <p:txBody>
          <a:bodyPr>
            <a:normAutofit/>
          </a:bodyPr>
          <a:lstStyle/>
          <a:p>
            <a:pPr marL="457200" marR="0" algn="just">
              <a:spcBef>
                <a:spcPts val="0"/>
              </a:spcBef>
              <a:spcAft>
                <a:spcPts val="0"/>
              </a:spcAft>
            </a:pPr>
            <a:r>
              <a:rPr lang="en-US" dirty="0">
                <a:effectLst/>
                <a:ea typeface="Times New Roman" panose="02020603050405020304" pitchFamily="18" charset="0"/>
              </a:rPr>
              <a:t>This authorization for emergency video notarization expired on August 1, 2020 at 12:01 a.m.  However, </a:t>
            </a:r>
            <a:r>
              <a:rPr lang="en-US" u="sng" dirty="0">
                <a:effectLst/>
                <a:ea typeface="Times New Roman" panose="02020603050405020304" pitchFamily="18" charset="0"/>
              </a:rPr>
              <a:t>House Bill 308</a:t>
            </a:r>
            <a:r>
              <a:rPr lang="en-US" u="sng" dirty="0">
                <a:ea typeface="Times New Roman" panose="02020603050405020304" pitchFamily="18" charset="0"/>
              </a:rPr>
              <a:t> </a:t>
            </a:r>
            <a:r>
              <a:rPr lang="en-US" dirty="0">
                <a:effectLst/>
                <a:ea typeface="Times New Roman" panose="02020603050405020304" pitchFamily="18" charset="0"/>
              </a:rPr>
              <a:t>further extends these provisions until March 1, 2021.   </a:t>
            </a:r>
          </a:p>
          <a:p>
            <a:pPr marL="274320" marR="0" indent="0" algn="just">
              <a:spcBef>
                <a:spcPts val="0"/>
              </a:spcBef>
              <a:spcAft>
                <a:spcPts val="0"/>
              </a:spcAft>
              <a:buNone/>
            </a:pPr>
            <a:endParaRPr lang="en-US" dirty="0">
              <a:effectLst/>
              <a:ea typeface="Times New Roman" panose="02020603050405020304" pitchFamily="18" charset="0"/>
            </a:endParaRPr>
          </a:p>
          <a:p>
            <a:pPr marL="457200" marR="0" algn="just">
              <a:spcBef>
                <a:spcPts val="0"/>
              </a:spcBef>
              <a:spcAft>
                <a:spcPts val="0"/>
              </a:spcAft>
            </a:pPr>
            <a:r>
              <a:rPr lang="en-US" dirty="0">
                <a:effectLst/>
                <a:ea typeface="Times New Roman" panose="02020603050405020304" pitchFamily="18" charset="0"/>
              </a:rPr>
              <a:t>Currently, State law does not allow a notarial act to be carried out through video conference technology. </a:t>
            </a: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124</a:t>
            </a:fld>
            <a:endParaRPr lang="en-US" dirty="0"/>
          </a:p>
        </p:txBody>
      </p:sp>
    </p:spTree>
    <p:extLst>
      <p:ext uri="{BB962C8B-B14F-4D97-AF65-F5344CB8AC3E}">
        <p14:creationId xmlns:p14="http://schemas.microsoft.com/office/powerpoint/2010/main" val="40883841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3" y="412214"/>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152400" y="1828800"/>
            <a:ext cx="9081913" cy="5791200"/>
          </a:xfrm>
        </p:spPr>
        <p:txBody>
          <a:bodyPr>
            <a:normAutofit/>
          </a:bodyPr>
          <a:lstStyle/>
          <a:p>
            <a:pPr marL="457200" algn="just">
              <a:spcBef>
                <a:spcPts val="0"/>
              </a:spcBef>
            </a:pPr>
            <a:r>
              <a:rPr lang="en-US" dirty="0">
                <a:effectLst/>
                <a:ea typeface="Times New Roman" panose="02020603050405020304" pitchFamily="18" charset="0"/>
              </a:rPr>
              <a:t>The bill temporarily enacts a new Article 3 in Chapter 10B of our General Statutes that allows for emergency </a:t>
            </a:r>
            <a:r>
              <a:rPr lang="en-US" u="sng" dirty="0">
                <a:effectLst/>
                <a:ea typeface="Times New Roman" panose="02020603050405020304" pitchFamily="18" charset="0"/>
              </a:rPr>
              <a:t>video witnessing</a:t>
            </a:r>
            <a:r>
              <a:rPr lang="en-US" dirty="0">
                <a:effectLst/>
                <a:ea typeface="Times New Roman" panose="02020603050405020304" pitchFamily="18" charset="0"/>
              </a:rPr>
              <a:t> of a record so long as certain criteria are met, including:</a:t>
            </a:r>
          </a:p>
          <a:p>
            <a:pPr marL="274320" indent="0" algn="just">
              <a:spcBef>
                <a:spcPts val="0"/>
              </a:spcBef>
              <a:buNone/>
            </a:pPr>
            <a:endParaRPr lang="en-US" dirty="0">
              <a:ea typeface="Times New Roman" panose="02020603050405020304" pitchFamily="18" charset="0"/>
            </a:endParaRPr>
          </a:p>
          <a:p>
            <a:pPr marL="788670" indent="-514350" algn="just">
              <a:spcBef>
                <a:spcPts val="0"/>
              </a:spcBef>
              <a:buFont typeface="+mj-lt"/>
              <a:buAutoNum type="arabicPeriod"/>
            </a:pPr>
            <a:r>
              <a:rPr lang="en-US" dirty="0">
                <a:effectLst/>
                <a:ea typeface="Times New Roman" panose="02020603050405020304" pitchFamily="18" charset="0"/>
              </a:rPr>
              <a:t>The participants must use video conference technology, which must allow the principal signer and the attesting witness to interact in real-time (with audio and video).</a:t>
            </a: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125</a:t>
            </a:fld>
            <a:endParaRPr lang="en-US" dirty="0"/>
          </a:p>
        </p:txBody>
      </p:sp>
    </p:spTree>
    <p:extLst>
      <p:ext uri="{BB962C8B-B14F-4D97-AF65-F5344CB8AC3E}">
        <p14:creationId xmlns:p14="http://schemas.microsoft.com/office/powerpoint/2010/main" val="32507712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3" y="412214"/>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266700" y="2057400"/>
            <a:ext cx="8610600" cy="5791200"/>
          </a:xfrm>
        </p:spPr>
        <p:txBody>
          <a:bodyPr>
            <a:normAutofit fontScale="92500" lnSpcReduction="20000"/>
          </a:bodyPr>
          <a:lstStyle/>
          <a:p>
            <a:pPr marL="457200" marR="0" lvl="0" indent="-457200" algn="just">
              <a:spcBef>
                <a:spcPts val="0"/>
              </a:spcBef>
              <a:spcAft>
                <a:spcPts val="0"/>
              </a:spcAft>
              <a:buFont typeface="+mj-lt"/>
              <a:buAutoNum type="arabicPeriod" startAt="2"/>
            </a:pPr>
            <a:r>
              <a:rPr lang="en-US" sz="2600" dirty="0">
                <a:effectLst/>
                <a:ea typeface="Times New Roman" panose="02020603050405020304" pitchFamily="18" charset="0"/>
              </a:rPr>
              <a:t>The principal signer must sign the record so that the attesting witness can observe the signing through video conference technology, and the attesting witness must thereafter immediately sign the record while the principal signer is still able to interact in real-time.</a:t>
            </a:r>
          </a:p>
          <a:p>
            <a:pPr marL="0" marR="0" lvl="0" indent="0" algn="just">
              <a:spcBef>
                <a:spcPts val="0"/>
              </a:spcBef>
              <a:spcAft>
                <a:spcPts val="0"/>
              </a:spcAft>
              <a:buNone/>
            </a:pPr>
            <a:r>
              <a:rPr lang="en-US" sz="2600" dirty="0">
                <a:effectLst/>
                <a:ea typeface="Times New Roman" panose="02020603050405020304" pitchFamily="18" charset="0"/>
              </a:rPr>
              <a:t> </a:t>
            </a:r>
          </a:p>
          <a:p>
            <a:pPr marL="457200" marR="0" lvl="0" indent="-457200" algn="just">
              <a:spcBef>
                <a:spcPts val="0"/>
              </a:spcBef>
              <a:spcAft>
                <a:spcPts val="0"/>
              </a:spcAft>
              <a:buFont typeface="+mj-lt"/>
              <a:buAutoNum type="arabicPeriod" startAt="3"/>
            </a:pPr>
            <a:r>
              <a:rPr lang="en-US" sz="2600" dirty="0">
                <a:effectLst/>
                <a:ea typeface="Times New Roman" panose="02020603050405020304" pitchFamily="18" charset="0"/>
              </a:rPr>
              <a:t>The record must contain a statement indicating that the </a:t>
            </a:r>
            <a:r>
              <a:rPr lang="en-US" sz="2600" dirty="0">
                <a:solidFill>
                  <a:srgbClr val="000000"/>
                </a:solidFill>
                <a:effectLst/>
                <a:ea typeface="Calibri" panose="020F0502020204030204" pitchFamily="34" charset="0"/>
              </a:rPr>
              <a:t>record was witnessed by one or more witnesses physically located in the State of North Carolina and must also list the county in which each witness and principal signer was physically located. </a:t>
            </a: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126</a:t>
            </a:fld>
            <a:endParaRPr lang="en-US" dirty="0"/>
          </a:p>
        </p:txBody>
      </p:sp>
    </p:spTree>
    <p:extLst>
      <p:ext uri="{BB962C8B-B14F-4D97-AF65-F5344CB8AC3E}">
        <p14:creationId xmlns:p14="http://schemas.microsoft.com/office/powerpoint/2010/main" val="39322945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3" y="412214"/>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152400" y="2209800"/>
            <a:ext cx="9144000" cy="5791200"/>
          </a:xfrm>
        </p:spPr>
        <p:txBody>
          <a:bodyPr>
            <a:normAutofit/>
          </a:bodyPr>
          <a:lstStyle/>
          <a:p>
            <a:pPr marL="617220" marR="0" indent="-342900" algn="just">
              <a:spcBef>
                <a:spcPts val="0"/>
              </a:spcBef>
              <a:spcAft>
                <a:spcPts val="0"/>
              </a:spcAft>
            </a:pPr>
            <a:r>
              <a:rPr lang="en-US" dirty="0">
                <a:effectLst/>
                <a:ea typeface="Times New Roman" panose="02020603050405020304" pitchFamily="18" charset="0"/>
              </a:rPr>
              <a:t>This authorization for emergency video </a:t>
            </a:r>
            <a:r>
              <a:rPr lang="en-US" dirty="0">
                <a:ea typeface="Times New Roman" panose="02020603050405020304" pitchFamily="18" charset="0"/>
              </a:rPr>
              <a:t>witnessing</a:t>
            </a:r>
            <a:r>
              <a:rPr lang="en-US" dirty="0">
                <a:effectLst/>
                <a:ea typeface="Times New Roman" panose="02020603050405020304" pitchFamily="18" charset="0"/>
              </a:rPr>
              <a:t> expired on August 1, 2020.  However, </a:t>
            </a:r>
            <a:r>
              <a:rPr lang="en-US" u="sng" dirty="0">
                <a:effectLst/>
                <a:ea typeface="Times New Roman" panose="02020603050405020304" pitchFamily="18" charset="0"/>
              </a:rPr>
              <a:t>House Bill 308</a:t>
            </a:r>
            <a:r>
              <a:rPr lang="en-US" dirty="0">
                <a:effectLst/>
                <a:ea typeface="Times New Roman" panose="02020603050405020304" pitchFamily="18" charset="0"/>
              </a:rPr>
              <a:t> further extends these provisions until March 1, 2021.   </a:t>
            </a:r>
          </a:p>
          <a:p>
            <a:pPr marL="617220" marR="0" indent="-342900" algn="just">
              <a:spcBef>
                <a:spcPts val="0"/>
              </a:spcBef>
              <a:spcAft>
                <a:spcPts val="0"/>
              </a:spcAft>
            </a:pPr>
            <a:endParaRPr lang="en-US" dirty="0">
              <a:ea typeface="Times New Roman" panose="02020603050405020304" pitchFamily="18" charset="0"/>
            </a:endParaRPr>
          </a:p>
          <a:p>
            <a:pPr marL="617220" marR="0" indent="-342900" algn="just">
              <a:spcBef>
                <a:spcPts val="0"/>
              </a:spcBef>
              <a:spcAft>
                <a:spcPts val="0"/>
              </a:spcAft>
            </a:pPr>
            <a:r>
              <a:rPr lang="en-US" dirty="0">
                <a:effectLst/>
                <a:ea typeface="Times New Roman" panose="02020603050405020304" pitchFamily="18" charset="0"/>
              </a:rPr>
              <a:t>Currently, State law does not allow for the witnessing of records through video conference technology.</a:t>
            </a:r>
          </a:p>
          <a:p>
            <a:pPr marL="0" marR="0" lvl="0" indent="0" algn="just">
              <a:spcBef>
                <a:spcPts val="0"/>
              </a:spcBef>
              <a:spcAft>
                <a:spcPts val="0"/>
              </a:spcAft>
              <a:buNone/>
            </a:pPr>
            <a:r>
              <a:rPr lang="en-US" dirty="0">
                <a:solidFill>
                  <a:srgbClr val="000000"/>
                </a:solidFill>
                <a:effectLst/>
                <a:ea typeface="Calibri" panose="020F0502020204030204" pitchFamily="34" charset="0"/>
              </a:rPr>
              <a:t> </a:t>
            </a:r>
            <a:endParaRPr lang="en-US"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127</a:t>
            </a:fld>
            <a:endParaRPr lang="en-US" dirty="0"/>
          </a:p>
        </p:txBody>
      </p:sp>
    </p:spTree>
    <p:extLst>
      <p:ext uri="{BB962C8B-B14F-4D97-AF65-F5344CB8AC3E}">
        <p14:creationId xmlns:p14="http://schemas.microsoft.com/office/powerpoint/2010/main" val="11585661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3" y="412214"/>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194733" y="1828800"/>
            <a:ext cx="8534400" cy="6324600"/>
          </a:xfrm>
        </p:spPr>
        <p:txBody>
          <a:bodyPr>
            <a:normAutofit fontScale="92500" lnSpcReduction="20000"/>
          </a:bodyPr>
          <a:lstStyle/>
          <a:p>
            <a:pPr marR="0" lvl="0" algn="just">
              <a:spcBef>
                <a:spcPts val="0"/>
              </a:spcBef>
              <a:spcAft>
                <a:spcPts val="0"/>
              </a:spcAft>
            </a:pPr>
            <a:r>
              <a:rPr lang="en-US" sz="2600" dirty="0">
                <a:effectLst/>
                <a:ea typeface="Times New Roman" panose="02020603050405020304" pitchFamily="18" charset="0"/>
              </a:rPr>
              <a:t>The bill requires the North Carolina Division of Motor Vehicles (DMV) to extend for a period of five months (from the date the credential is set to expire) the validity of various credentials issued by DMV that would expire on or after March 1, 2020 and before August 1, 2020.</a:t>
            </a:r>
          </a:p>
          <a:p>
            <a:pPr marR="0" lvl="0" algn="just">
              <a:spcBef>
                <a:spcPts val="0"/>
              </a:spcBef>
              <a:spcAft>
                <a:spcPts val="0"/>
              </a:spcAft>
            </a:pPr>
            <a:endParaRPr lang="en-US" sz="2600" dirty="0">
              <a:ea typeface="Times New Roman" panose="02020603050405020304" pitchFamily="18" charset="0"/>
            </a:endParaRPr>
          </a:p>
          <a:p>
            <a:pPr marR="0" lvl="0" algn="just">
              <a:spcBef>
                <a:spcPts val="0"/>
              </a:spcBef>
              <a:spcAft>
                <a:spcPts val="0"/>
              </a:spcAft>
            </a:pPr>
            <a:r>
              <a:rPr lang="en-US" sz="2600" dirty="0">
                <a:effectLst/>
                <a:ea typeface="Times New Roman" panose="02020603050405020304" pitchFamily="18" charset="0"/>
              </a:rPr>
              <a:t>This includes but is not limited to a driver’s license, commercial driver’s license, learner’s permit, identification card, vehicle registration and a handicapped placard. </a:t>
            </a:r>
          </a:p>
          <a:p>
            <a:pPr marR="0" lvl="0" algn="just">
              <a:spcBef>
                <a:spcPts val="0"/>
              </a:spcBef>
              <a:spcAft>
                <a:spcPts val="0"/>
              </a:spcAft>
            </a:pPr>
            <a:endParaRPr lang="en-US" sz="2600" dirty="0">
              <a:ea typeface="Times New Roman" panose="02020603050405020304" pitchFamily="18" charset="0"/>
            </a:endParaRPr>
          </a:p>
          <a:p>
            <a:pPr marR="0" lvl="0" algn="just">
              <a:spcBef>
                <a:spcPts val="0"/>
              </a:spcBef>
              <a:spcAft>
                <a:spcPts val="0"/>
              </a:spcAft>
            </a:pPr>
            <a:r>
              <a:rPr lang="en-US" sz="2600" dirty="0">
                <a:ea typeface="Times New Roman" panose="02020603050405020304" pitchFamily="18" charset="0"/>
              </a:rPr>
              <a:t>E</a:t>
            </a:r>
            <a:r>
              <a:rPr lang="en-US" sz="2600" dirty="0">
                <a:effectLst/>
                <a:ea typeface="Times New Roman" panose="02020603050405020304" pitchFamily="18" charset="0"/>
              </a:rPr>
              <a:t>xtension is effective retroactively to March 1, 2020 and applies to expirations occurring on or after that date.</a:t>
            </a:r>
          </a:p>
          <a:p>
            <a:pPr marL="617220" marR="0" indent="-342900" algn="just">
              <a:spcBef>
                <a:spcPts val="0"/>
              </a:spcBef>
              <a:spcAft>
                <a:spcPts val="0"/>
              </a:spcAft>
            </a:pPr>
            <a:endParaRPr lang="en-US" dirty="0">
              <a:effectLst/>
              <a:ea typeface="Times New Roman" panose="02020603050405020304" pitchFamily="18" charset="0"/>
            </a:endParaRPr>
          </a:p>
          <a:p>
            <a:pPr marL="0" marR="0" lvl="0" indent="0" algn="just">
              <a:spcBef>
                <a:spcPts val="0"/>
              </a:spcBef>
              <a:spcAft>
                <a:spcPts val="0"/>
              </a:spcAft>
              <a:buNone/>
            </a:pPr>
            <a:r>
              <a:rPr lang="en-US" dirty="0">
                <a:solidFill>
                  <a:srgbClr val="000000"/>
                </a:solidFill>
                <a:effectLst/>
                <a:ea typeface="Calibri" panose="020F0502020204030204" pitchFamily="34" charset="0"/>
              </a:rPr>
              <a:t> </a:t>
            </a:r>
            <a:endParaRPr lang="en-US"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128</a:t>
            </a:fld>
            <a:endParaRPr lang="en-US" dirty="0"/>
          </a:p>
        </p:txBody>
      </p:sp>
    </p:spTree>
    <p:extLst>
      <p:ext uri="{BB962C8B-B14F-4D97-AF65-F5344CB8AC3E}">
        <p14:creationId xmlns:p14="http://schemas.microsoft.com/office/powerpoint/2010/main" val="7499721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57200"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04800" y="2133600"/>
            <a:ext cx="8534400" cy="6781800"/>
          </a:xfrm>
        </p:spPr>
        <p:txBody>
          <a:bodyPr>
            <a:normAutofit fontScale="92500" lnSpcReduction="20000"/>
          </a:bodyPr>
          <a:lstStyle/>
          <a:p>
            <a:pPr algn="just">
              <a:spcBef>
                <a:spcPts val="0"/>
              </a:spcBef>
            </a:pPr>
            <a:r>
              <a:rPr lang="en-US" sz="2600" dirty="0">
                <a:ea typeface="Times New Roman" panose="02020603050405020304" pitchFamily="18" charset="0"/>
              </a:rPr>
              <a:t>Amends </a:t>
            </a:r>
            <a:r>
              <a:rPr lang="en-US" sz="2600" dirty="0">
                <a:effectLst/>
                <a:ea typeface="Times New Roman" panose="02020603050405020304" pitchFamily="18" charset="0"/>
              </a:rPr>
              <a:t>G.S. 130A-143. </a:t>
            </a:r>
          </a:p>
          <a:p>
            <a:pPr algn="just">
              <a:spcBef>
                <a:spcPts val="0"/>
              </a:spcBef>
            </a:pPr>
            <a:endParaRPr lang="en-US" sz="2600" dirty="0">
              <a:ea typeface="Times New Roman" panose="02020603050405020304" pitchFamily="18" charset="0"/>
            </a:endParaRPr>
          </a:p>
          <a:p>
            <a:pPr algn="just">
              <a:spcBef>
                <a:spcPts val="0"/>
              </a:spcBef>
            </a:pPr>
            <a:r>
              <a:rPr lang="en-US" sz="2600" dirty="0">
                <a:ea typeface="Times New Roman" panose="02020603050405020304" pitchFamily="18" charset="0"/>
              </a:rPr>
              <a:t>A</a:t>
            </a:r>
            <a:r>
              <a:rPr lang="en-US" sz="2600" dirty="0">
                <a:effectLst/>
                <a:ea typeface="Times New Roman" panose="02020603050405020304" pitchFamily="18" charset="0"/>
              </a:rPr>
              <a:t>uthorizes the State Health Director or a local health director to release confidential personal health information related to a communicable disease, such as a person testing positive for COVID-19, to a law enforcement official for officer safety and the safety of the public.  </a:t>
            </a:r>
          </a:p>
          <a:p>
            <a:pPr algn="just">
              <a:spcBef>
                <a:spcPts val="0"/>
              </a:spcBef>
            </a:pPr>
            <a:endParaRPr lang="en-US" sz="1800" dirty="0">
              <a:latin typeface="Times New Roman" panose="02020603050405020304" pitchFamily="18" charset="0"/>
              <a:ea typeface="Times New Roman" panose="02020603050405020304" pitchFamily="18" charset="0"/>
            </a:endParaRPr>
          </a:p>
          <a:p>
            <a:pPr algn="just">
              <a:spcBef>
                <a:spcPts val="0"/>
              </a:spcBef>
            </a:pPr>
            <a:endParaRPr lang="en-US" sz="1800" dirty="0">
              <a:effectLst/>
              <a:latin typeface="Times New Roman" panose="02020603050405020304" pitchFamily="18" charset="0"/>
              <a:ea typeface="Times New Roman" panose="02020603050405020304" pitchFamily="18" charset="0"/>
            </a:endParaRPr>
          </a:p>
          <a:p>
            <a:pPr algn="just">
              <a:spcBef>
                <a:spcPts val="0"/>
              </a:spcBef>
            </a:pPr>
            <a:endParaRPr lang="en-US" sz="1800" dirty="0">
              <a:latin typeface="Times New Roman" panose="02020603050405020304" pitchFamily="18" charset="0"/>
              <a:ea typeface="Times New Roman" panose="02020603050405020304" pitchFamily="18" charset="0"/>
            </a:endParaRPr>
          </a:p>
          <a:p>
            <a:pPr marL="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0" indent="0" algn="just">
              <a:spcBef>
                <a:spcPts val="0"/>
              </a:spcBef>
              <a:buNone/>
            </a:pPr>
            <a:endParaRPr lang="en-US" sz="1800" dirty="0">
              <a:latin typeface="Times New Roman" panose="02020603050405020304" pitchFamily="18" charset="0"/>
              <a:ea typeface="Times New Roman" panose="02020603050405020304" pitchFamily="18" charset="0"/>
            </a:endParaRPr>
          </a:p>
          <a:p>
            <a:pPr algn="just">
              <a:spcBef>
                <a:spcPts val="0"/>
              </a:spcBef>
            </a:pPr>
            <a:endParaRPr lang="en-US" sz="1800" dirty="0">
              <a:effectLst/>
              <a:latin typeface="Times New Roman" panose="02020603050405020304" pitchFamily="18" charset="0"/>
              <a:ea typeface="Times New Roman" panose="02020603050405020304" pitchFamily="18" charset="0"/>
            </a:endParaRPr>
          </a:p>
          <a:p>
            <a:pPr marL="0" indent="0" algn="just">
              <a:spcBef>
                <a:spcPts val="0"/>
              </a:spcBef>
              <a:buNone/>
            </a:pPr>
            <a:r>
              <a:rPr lang="en-US" sz="2600" dirty="0">
                <a:ea typeface="Times New Roman" panose="02020603050405020304" pitchFamily="18" charset="0"/>
              </a:rPr>
              <a:t>- </a:t>
            </a:r>
            <a:r>
              <a:rPr lang="en-US" sz="2600" u="sng" dirty="0">
                <a:ea typeface="Times New Roman" panose="02020603050405020304" pitchFamily="18" charset="0"/>
              </a:rPr>
              <a:t>E</a:t>
            </a:r>
            <a:r>
              <a:rPr lang="en-US" sz="2600" u="sng" dirty="0">
                <a:effectLst/>
                <a:ea typeface="Times New Roman" panose="02020603050405020304" pitchFamily="18" charset="0"/>
              </a:rPr>
              <a:t>ffective</a:t>
            </a:r>
            <a:r>
              <a:rPr lang="en-US" sz="2600" dirty="0">
                <a:effectLst/>
                <a:ea typeface="Times New Roman" panose="02020603050405020304" pitchFamily="18" charset="0"/>
              </a:rPr>
              <a:t>: May 4, 2020</a:t>
            </a:r>
          </a:p>
          <a:p>
            <a:pPr marR="0" lvl="0" algn="just">
              <a:spcBef>
                <a:spcPts val="0"/>
              </a:spcBef>
              <a:spcAft>
                <a:spcPts val="0"/>
              </a:spcAft>
            </a:pPr>
            <a:endParaRPr lang="en-US" sz="2600" dirty="0">
              <a:effectLst/>
              <a:ea typeface="Times New Roman" panose="02020603050405020304" pitchFamily="18" charset="0"/>
            </a:endParaRPr>
          </a:p>
          <a:p>
            <a:pPr marL="617220" marR="0" indent="-342900" algn="just">
              <a:spcBef>
                <a:spcPts val="0"/>
              </a:spcBef>
              <a:spcAft>
                <a:spcPts val="0"/>
              </a:spcAft>
            </a:pPr>
            <a:endParaRPr lang="en-US" dirty="0">
              <a:effectLst/>
              <a:ea typeface="Times New Roman" panose="02020603050405020304" pitchFamily="18" charset="0"/>
            </a:endParaRPr>
          </a:p>
          <a:p>
            <a:pPr marL="0" marR="0" lvl="0" indent="0" algn="just">
              <a:spcBef>
                <a:spcPts val="0"/>
              </a:spcBef>
              <a:spcAft>
                <a:spcPts val="0"/>
              </a:spcAft>
              <a:buNone/>
            </a:pPr>
            <a:r>
              <a:rPr lang="en-US" dirty="0">
                <a:solidFill>
                  <a:srgbClr val="000000"/>
                </a:solidFill>
                <a:effectLst/>
                <a:ea typeface="Calibri" panose="020F0502020204030204" pitchFamily="34" charset="0"/>
              </a:rPr>
              <a:t> </a:t>
            </a:r>
            <a:endParaRPr lang="en-US"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129</a:t>
            </a:fld>
            <a:endParaRPr lang="en-US" dirty="0"/>
          </a:p>
        </p:txBody>
      </p:sp>
    </p:spTree>
    <p:extLst>
      <p:ext uri="{BB962C8B-B14F-4D97-AF65-F5344CB8AC3E}">
        <p14:creationId xmlns:p14="http://schemas.microsoft.com/office/powerpoint/2010/main" val="407855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358930"/>
            <a:ext cx="8382000" cy="990600"/>
          </a:xfrm>
        </p:spPr>
        <p:txBody>
          <a:bodyPr>
            <a:normAutofit fontScale="90000"/>
          </a:bodyPr>
          <a:lstStyle/>
          <a:p>
            <a:pPr algn="ctr"/>
            <a:r>
              <a:rPr lang="en-US" dirty="0"/>
              <a:t>House Bill 85</a:t>
            </a:r>
            <a:br>
              <a:rPr lang="en-US" dirty="0"/>
            </a:br>
            <a:r>
              <a:rPr lang="en-US" sz="3600" u="sng" dirty="0"/>
              <a:t>Emissions/Lee, Onslow &amp; Rockingham Counties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1524000"/>
            <a:ext cx="8229600" cy="4876800"/>
          </a:xfrm>
        </p:spPr>
        <p:txBody>
          <a:bodyPr/>
          <a:lstStyle/>
          <a:p>
            <a:r>
              <a:rPr lang="en-US" dirty="0"/>
              <a:t>Amends G.S. </a:t>
            </a:r>
            <a:r>
              <a:rPr lang="en-US" dirty="0">
                <a:effectLst/>
                <a:ea typeface="Times New Roman" panose="02020603050405020304" pitchFamily="18" charset="0"/>
              </a:rPr>
              <a:t>143-215.107A</a:t>
            </a:r>
            <a:r>
              <a:rPr lang="en-US" dirty="0"/>
              <a:t>.</a:t>
            </a:r>
          </a:p>
          <a:p>
            <a:endParaRPr lang="en-US" dirty="0"/>
          </a:p>
          <a:p>
            <a:r>
              <a:rPr lang="en-US" dirty="0">
                <a:ea typeface="Times New Roman" panose="02020603050405020304" pitchFamily="18" charset="0"/>
              </a:rPr>
              <a:t>R</a:t>
            </a:r>
            <a:r>
              <a:rPr lang="en-US" dirty="0">
                <a:effectLst/>
                <a:ea typeface="Times New Roman" panose="02020603050405020304" pitchFamily="18" charset="0"/>
              </a:rPr>
              <a:t>emoves Lee, Onslow and Rockingham counties from the requirement for motor vehicle emissions testing under North Carolina’s emissions testing program. </a:t>
            </a:r>
          </a:p>
          <a:p>
            <a:endParaRPr lang="en-US" dirty="0">
              <a:effectLst/>
              <a:ea typeface="Times New Roman" panose="02020603050405020304" pitchFamily="18" charset="0"/>
            </a:endParaRPr>
          </a:p>
          <a:p>
            <a:r>
              <a:rPr lang="en-US" dirty="0">
                <a:ea typeface="Times New Roman" panose="02020603050405020304" pitchFamily="18" charset="0"/>
              </a:rPr>
              <a:t>Becomes </a:t>
            </a:r>
            <a:r>
              <a:rPr lang="en-US" dirty="0">
                <a:effectLst/>
                <a:ea typeface="Times New Roman" panose="02020603050405020304" pitchFamily="18" charset="0"/>
              </a:rPr>
              <a:t>effective on January 1, 2021 </a:t>
            </a:r>
            <a:r>
              <a:rPr lang="en-US" u="sng" dirty="0">
                <a:effectLst/>
                <a:ea typeface="Times New Roman" panose="02020603050405020304" pitchFamily="18" charset="0"/>
              </a:rPr>
              <a:t>or</a:t>
            </a:r>
            <a:r>
              <a:rPr lang="en-US" dirty="0">
                <a:effectLst/>
                <a:ea typeface="Times New Roman" panose="02020603050405020304" pitchFamily="18" charset="0"/>
              </a:rPr>
              <a:t> the first day of a month that is 60 days after the United States Environmental Protection Agency approves the changes in this emissions testing program, whichever date occurs later.</a:t>
            </a: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13</a:t>
            </a:fld>
            <a:endParaRPr lang="en-US" dirty="0"/>
          </a:p>
        </p:txBody>
      </p:sp>
    </p:spTree>
    <p:extLst>
      <p:ext uri="{BB962C8B-B14F-4D97-AF65-F5344CB8AC3E}">
        <p14:creationId xmlns:p14="http://schemas.microsoft.com/office/powerpoint/2010/main" val="30734694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57200"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04800" y="2286000"/>
            <a:ext cx="8534400" cy="6781800"/>
          </a:xfrm>
        </p:spPr>
        <p:txBody>
          <a:bodyPr>
            <a:normAutofit lnSpcReduction="10000"/>
          </a:bodyPr>
          <a:lstStyle/>
          <a:p>
            <a:pPr algn="just">
              <a:spcBef>
                <a:spcPts val="0"/>
              </a:spcBef>
            </a:pPr>
            <a:r>
              <a:rPr lang="en-US" dirty="0">
                <a:effectLst/>
                <a:ea typeface="Times New Roman" panose="02020603050405020304" pitchFamily="18" charset="0"/>
              </a:rPr>
              <a:t>Prior to this bill becoming law, the State Health Director or a local health director could release this information to a 911 call center, but release of this information by a health director to law enforcement was limited to circumstances related to enforcement of the public health laws (such as assisting in enforcing a quarantine order) or where an officer was potentially exposed to a communicable disease.</a:t>
            </a:r>
          </a:p>
          <a:p>
            <a:pPr algn="just">
              <a:spcBef>
                <a:spcPts val="0"/>
              </a:spcBef>
            </a:pPr>
            <a:endParaRPr lang="en-US" sz="2600" dirty="0">
              <a:effectLst/>
              <a:ea typeface="Times New Roman" panose="02020603050405020304" pitchFamily="18" charset="0"/>
            </a:endParaRPr>
          </a:p>
          <a:p>
            <a:pPr marR="0" lvl="0" algn="just">
              <a:spcBef>
                <a:spcPts val="0"/>
              </a:spcBef>
              <a:spcAft>
                <a:spcPts val="0"/>
              </a:spcAft>
            </a:pPr>
            <a:endParaRPr lang="en-US" sz="2600" dirty="0">
              <a:effectLst/>
              <a:ea typeface="Times New Roman" panose="02020603050405020304" pitchFamily="18" charset="0"/>
            </a:endParaRPr>
          </a:p>
          <a:p>
            <a:pPr marL="617220" marR="0" indent="-342900" algn="just">
              <a:spcBef>
                <a:spcPts val="0"/>
              </a:spcBef>
              <a:spcAft>
                <a:spcPts val="0"/>
              </a:spcAft>
            </a:pPr>
            <a:endParaRPr lang="en-US" dirty="0">
              <a:effectLst/>
              <a:ea typeface="Times New Roman" panose="02020603050405020304" pitchFamily="18" charset="0"/>
            </a:endParaRPr>
          </a:p>
          <a:p>
            <a:pPr marL="0" marR="0" lvl="0" indent="0" algn="just">
              <a:spcBef>
                <a:spcPts val="0"/>
              </a:spcBef>
              <a:spcAft>
                <a:spcPts val="0"/>
              </a:spcAft>
              <a:buNone/>
            </a:pPr>
            <a:r>
              <a:rPr lang="en-US" dirty="0">
                <a:solidFill>
                  <a:srgbClr val="000000"/>
                </a:solidFill>
                <a:effectLst/>
                <a:ea typeface="Calibri" panose="020F0502020204030204" pitchFamily="34" charset="0"/>
              </a:rPr>
              <a:t> </a:t>
            </a:r>
            <a:endParaRPr lang="en-US"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130</a:t>
            </a:fld>
            <a:endParaRPr lang="en-US" dirty="0"/>
          </a:p>
        </p:txBody>
      </p:sp>
    </p:spTree>
    <p:extLst>
      <p:ext uri="{BB962C8B-B14F-4D97-AF65-F5344CB8AC3E}">
        <p14:creationId xmlns:p14="http://schemas.microsoft.com/office/powerpoint/2010/main" val="7387219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57200"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04800" y="2133600"/>
            <a:ext cx="8534400" cy="6781800"/>
          </a:xfrm>
        </p:spPr>
        <p:txBody>
          <a:bodyPr>
            <a:normAutofit fontScale="92500" lnSpcReduction="20000"/>
          </a:bodyPr>
          <a:lstStyle/>
          <a:p>
            <a:pPr algn="just">
              <a:spcBef>
                <a:spcPts val="0"/>
              </a:spcBef>
            </a:pPr>
            <a:r>
              <a:rPr lang="en-US" sz="2600" dirty="0">
                <a:ea typeface="Times New Roman" panose="02020603050405020304" pitchFamily="18" charset="0"/>
              </a:rPr>
              <a:t>E</a:t>
            </a:r>
            <a:r>
              <a:rPr lang="en-US" sz="2600" dirty="0">
                <a:effectLst/>
                <a:ea typeface="Times New Roman" panose="02020603050405020304" pitchFamily="18" charset="0"/>
              </a:rPr>
              <a:t>nacts G.S. 166A-19.24.</a:t>
            </a:r>
          </a:p>
          <a:p>
            <a:pPr algn="just">
              <a:spcBef>
                <a:spcPts val="0"/>
              </a:spcBef>
            </a:pPr>
            <a:endParaRPr lang="en-US" dirty="0">
              <a:ea typeface="Times New Roman" panose="02020603050405020304" pitchFamily="18" charset="0"/>
            </a:endParaRPr>
          </a:p>
          <a:p>
            <a:pPr algn="just">
              <a:spcBef>
                <a:spcPts val="0"/>
              </a:spcBef>
            </a:pPr>
            <a:r>
              <a:rPr lang="en-US" sz="2600" dirty="0">
                <a:ea typeface="Times New Roman" panose="02020603050405020304" pitchFamily="18" charset="0"/>
              </a:rPr>
              <a:t>A</a:t>
            </a:r>
            <a:r>
              <a:rPr lang="en-US" sz="2600" dirty="0">
                <a:effectLst/>
                <a:ea typeface="Times New Roman" panose="02020603050405020304" pitchFamily="18" charset="0"/>
              </a:rPr>
              <a:t>llows a public body (such as a board of county commissioners) to conduct remote meetings when the Governor or legislature declares a state of emergency which restricts the number of people allowed to gather in public.  </a:t>
            </a:r>
          </a:p>
          <a:p>
            <a:pPr algn="just">
              <a:spcBef>
                <a:spcPts val="0"/>
              </a:spcBef>
            </a:pPr>
            <a:endParaRPr lang="en-US" sz="2600" dirty="0">
              <a:ea typeface="Times New Roman" panose="02020603050405020304" pitchFamily="18" charset="0"/>
            </a:endParaRPr>
          </a:p>
          <a:p>
            <a:pPr algn="just">
              <a:spcBef>
                <a:spcPts val="0"/>
              </a:spcBef>
            </a:pPr>
            <a:r>
              <a:rPr lang="en-US" sz="2600" dirty="0">
                <a:effectLst/>
                <a:ea typeface="Times New Roman" panose="02020603050405020304" pitchFamily="18" charset="0"/>
              </a:rPr>
              <a:t>Only those public bodies </a:t>
            </a:r>
            <a:r>
              <a:rPr lang="en-US" sz="2600" u="sng" dirty="0">
                <a:effectLst/>
                <a:ea typeface="Times New Roman" panose="02020603050405020304" pitchFamily="18" charset="0"/>
              </a:rPr>
              <a:t>within</a:t>
            </a:r>
            <a:r>
              <a:rPr lang="en-US" sz="2600" dirty="0">
                <a:effectLst/>
                <a:ea typeface="Times New Roman" panose="02020603050405020304" pitchFamily="18" charset="0"/>
              </a:rPr>
              <a:t> the declared emergency area are authorized to hold remote meetings while the state of emergency remains in effect.</a:t>
            </a:r>
          </a:p>
          <a:p>
            <a:pPr marL="0" indent="0" algn="just">
              <a:spcBef>
                <a:spcPts val="0"/>
              </a:spcBef>
              <a:buNone/>
            </a:pPr>
            <a:r>
              <a:rPr lang="en-US" dirty="0">
                <a:effectLst/>
                <a:ea typeface="Times New Roman" panose="02020603050405020304" pitchFamily="18" charset="0"/>
              </a:rPr>
              <a:t>  </a:t>
            </a:r>
          </a:p>
          <a:p>
            <a:pPr algn="just">
              <a:spcBef>
                <a:spcPts val="0"/>
              </a:spcBef>
            </a:pPr>
            <a:endParaRPr lang="en-US" sz="2600" dirty="0">
              <a:effectLst/>
              <a:ea typeface="Times New Roman" panose="02020603050405020304" pitchFamily="18" charset="0"/>
            </a:endParaRPr>
          </a:p>
          <a:p>
            <a:pPr marR="0" lvl="0" algn="just">
              <a:spcBef>
                <a:spcPts val="0"/>
              </a:spcBef>
              <a:spcAft>
                <a:spcPts val="0"/>
              </a:spcAft>
            </a:pPr>
            <a:endParaRPr lang="en-US" sz="2600" dirty="0">
              <a:effectLst/>
              <a:ea typeface="Times New Roman" panose="02020603050405020304" pitchFamily="18" charset="0"/>
            </a:endParaRPr>
          </a:p>
          <a:p>
            <a:pPr marL="617220" marR="0" indent="-342900" algn="just">
              <a:spcBef>
                <a:spcPts val="0"/>
              </a:spcBef>
              <a:spcAft>
                <a:spcPts val="0"/>
              </a:spcAft>
            </a:pPr>
            <a:endParaRPr lang="en-US" dirty="0">
              <a:effectLst/>
              <a:ea typeface="Times New Roman" panose="02020603050405020304" pitchFamily="18" charset="0"/>
            </a:endParaRPr>
          </a:p>
          <a:p>
            <a:pPr marL="0" marR="0" lvl="0" indent="0" algn="just">
              <a:spcBef>
                <a:spcPts val="0"/>
              </a:spcBef>
              <a:spcAft>
                <a:spcPts val="0"/>
              </a:spcAft>
              <a:buNone/>
            </a:pPr>
            <a:r>
              <a:rPr lang="en-US" dirty="0">
                <a:solidFill>
                  <a:srgbClr val="000000"/>
                </a:solidFill>
                <a:effectLst/>
                <a:ea typeface="Calibri" panose="020F0502020204030204" pitchFamily="34" charset="0"/>
              </a:rPr>
              <a:t> </a:t>
            </a:r>
            <a:endParaRPr lang="en-US"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131</a:t>
            </a:fld>
            <a:endParaRPr lang="en-US" dirty="0"/>
          </a:p>
        </p:txBody>
      </p:sp>
    </p:spTree>
    <p:extLst>
      <p:ext uri="{BB962C8B-B14F-4D97-AF65-F5344CB8AC3E}">
        <p14:creationId xmlns:p14="http://schemas.microsoft.com/office/powerpoint/2010/main" val="36062853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57200"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04800" y="2133600"/>
            <a:ext cx="8534400" cy="6781800"/>
          </a:xfrm>
        </p:spPr>
        <p:txBody>
          <a:bodyPr>
            <a:normAutofit/>
          </a:bodyPr>
          <a:lstStyle/>
          <a:p>
            <a:pPr algn="just">
              <a:spcBef>
                <a:spcPts val="0"/>
              </a:spcBef>
            </a:pPr>
            <a:r>
              <a:rPr lang="en-US" dirty="0">
                <a:effectLst/>
                <a:ea typeface="Times New Roman" panose="02020603050405020304" pitchFamily="18" charset="0"/>
              </a:rPr>
              <a:t>Newly enacted G.S. 166A-19.24 requires the public body to follow various requirements set out in the bill when conducting remote meetings, including but not limited to requiring</a:t>
            </a:r>
            <a:r>
              <a:rPr lang="en-US" dirty="0">
                <a:ea typeface="Times New Roman" panose="02020603050405020304" pitchFamily="18" charset="0"/>
              </a:rPr>
              <a:t>:</a:t>
            </a:r>
          </a:p>
          <a:p>
            <a:pPr marL="0" indent="0" algn="just">
              <a:spcBef>
                <a:spcPts val="0"/>
              </a:spcBef>
              <a:buNone/>
            </a:pPr>
            <a:endParaRPr lang="en-US" dirty="0">
              <a:effectLst/>
              <a:ea typeface="Times New Roman" panose="02020603050405020304" pitchFamily="18" charset="0"/>
            </a:endParaRPr>
          </a:p>
          <a:p>
            <a:pPr marL="457200" marR="0" lvl="0" indent="-457200" algn="just">
              <a:spcBef>
                <a:spcPts val="0"/>
              </a:spcBef>
              <a:spcAft>
                <a:spcPts val="0"/>
              </a:spcAft>
              <a:buFont typeface="+mj-lt"/>
              <a:buAutoNum type="arabicPeriod"/>
            </a:pPr>
            <a:r>
              <a:rPr lang="en-US" dirty="0">
                <a:effectLst/>
                <a:ea typeface="Times New Roman" panose="02020603050405020304" pitchFamily="18" charset="0"/>
              </a:rPr>
              <a:t>Proper notice of the remote meeting.</a:t>
            </a:r>
          </a:p>
          <a:p>
            <a:pPr marL="0" marR="0" lvl="0" indent="0" algn="just">
              <a:spcBef>
                <a:spcPts val="0"/>
              </a:spcBef>
              <a:spcAft>
                <a:spcPts val="0"/>
              </a:spcAft>
              <a:buNone/>
            </a:pPr>
            <a:endParaRPr lang="en-US" dirty="0">
              <a:ea typeface="Times New Roman" panose="02020603050405020304" pitchFamily="18" charset="0"/>
            </a:endParaRPr>
          </a:p>
          <a:p>
            <a:pPr marL="457200" marR="0" lvl="0" indent="-457200" algn="just">
              <a:spcBef>
                <a:spcPts val="0"/>
              </a:spcBef>
              <a:spcAft>
                <a:spcPts val="0"/>
              </a:spcAft>
              <a:buFont typeface="+mj-lt"/>
              <a:buAutoNum type="arabicPeriod" startAt="2"/>
            </a:pPr>
            <a:r>
              <a:rPr lang="en-US" dirty="0">
                <a:effectLst/>
                <a:ea typeface="Times New Roman" panose="02020603050405020304" pitchFamily="18" charset="0"/>
              </a:rPr>
              <a:t>Notice of how the public can access the remote meeting.</a:t>
            </a:r>
          </a:p>
          <a:p>
            <a:pPr marL="0" marR="0" lvl="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132</a:t>
            </a:fld>
            <a:endParaRPr lang="en-US" dirty="0"/>
          </a:p>
        </p:txBody>
      </p:sp>
    </p:spTree>
    <p:extLst>
      <p:ext uri="{BB962C8B-B14F-4D97-AF65-F5344CB8AC3E}">
        <p14:creationId xmlns:p14="http://schemas.microsoft.com/office/powerpoint/2010/main" val="268045451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57200"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04800" y="2133600"/>
            <a:ext cx="8534400" cy="6781800"/>
          </a:xfrm>
        </p:spPr>
        <p:txBody>
          <a:bodyPr>
            <a:normAutofit/>
          </a:bodyPr>
          <a:lstStyle/>
          <a:p>
            <a:pPr marL="457200" marR="0" lvl="0" indent="-457200" algn="just">
              <a:spcBef>
                <a:spcPts val="0"/>
              </a:spcBef>
              <a:spcAft>
                <a:spcPts val="0"/>
              </a:spcAft>
              <a:buFont typeface="+mj-lt"/>
              <a:buAutoNum type="arabicPeriod" startAt="3"/>
            </a:pPr>
            <a:r>
              <a:rPr lang="en-US" dirty="0">
                <a:effectLst/>
                <a:ea typeface="Times New Roman" panose="02020603050405020304" pitchFamily="18" charset="0"/>
              </a:rPr>
              <a:t>Each member participating to identify themselves when communicating for roll call, while participating in deliberation, and when voting. </a:t>
            </a:r>
          </a:p>
          <a:p>
            <a:pPr marL="457200" marR="0" lvl="0" indent="-457200" algn="just">
              <a:spcBef>
                <a:spcPts val="0"/>
              </a:spcBef>
              <a:spcAft>
                <a:spcPts val="0"/>
              </a:spcAft>
              <a:buFont typeface="+mj-lt"/>
              <a:buAutoNum type="arabicPeriod" startAt="3"/>
            </a:pPr>
            <a:endParaRPr lang="en-US" dirty="0">
              <a:ea typeface="Times New Roman" panose="02020603050405020304" pitchFamily="18" charset="0"/>
            </a:endParaRPr>
          </a:p>
          <a:p>
            <a:pPr marL="457200" marR="0" lvl="0" indent="-457200" algn="just">
              <a:spcBef>
                <a:spcPts val="0"/>
              </a:spcBef>
              <a:spcAft>
                <a:spcPts val="0"/>
              </a:spcAft>
              <a:buFont typeface="+mj-lt"/>
              <a:buAutoNum type="arabicPeriod" startAt="3"/>
            </a:pPr>
            <a:r>
              <a:rPr lang="en-US" dirty="0">
                <a:effectLst/>
                <a:ea typeface="Times New Roman" panose="02020603050405020304" pitchFamily="18" charset="0"/>
              </a:rPr>
              <a:t>Roll call voting for every vote taken.</a:t>
            </a:r>
          </a:p>
          <a:p>
            <a:pPr marL="457200" marR="0" lvl="0" indent="-457200" algn="just">
              <a:spcBef>
                <a:spcPts val="0"/>
              </a:spcBef>
              <a:spcAft>
                <a:spcPts val="0"/>
              </a:spcAft>
              <a:buFont typeface="+mj-lt"/>
              <a:buAutoNum type="arabicPeriod" startAt="3"/>
            </a:pPr>
            <a:endParaRPr lang="en-US" dirty="0">
              <a:ea typeface="Times New Roman" panose="02020603050405020304" pitchFamily="18" charset="0"/>
            </a:endParaRPr>
          </a:p>
          <a:p>
            <a:pPr marL="457200" marR="0" lvl="0" indent="-457200" algn="just">
              <a:spcBef>
                <a:spcPts val="0"/>
              </a:spcBef>
              <a:spcAft>
                <a:spcPts val="0"/>
              </a:spcAft>
              <a:buFont typeface="+mj-lt"/>
              <a:buAutoNum type="arabicPeriod" startAt="3"/>
            </a:pPr>
            <a:r>
              <a:rPr lang="en-US" dirty="0">
                <a:effectLst/>
                <a:ea typeface="Times New Roman" panose="02020603050405020304" pitchFamily="18" charset="0"/>
              </a:rPr>
              <a:t>Streaming the meeting live online with a telephonic option for the public.</a:t>
            </a:r>
          </a:p>
          <a:p>
            <a:pPr marL="0" indent="0" algn="just">
              <a:spcBef>
                <a:spcPts val="0"/>
              </a:spcBef>
              <a:buNone/>
            </a:pPr>
            <a:endParaRPr lang="en-US" dirty="0">
              <a:effectLst/>
              <a:ea typeface="Times New Roman" panose="02020603050405020304" pitchFamily="18" charset="0"/>
            </a:endParaRPr>
          </a:p>
          <a:p>
            <a:pPr marL="0" marR="0" lvl="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133</a:t>
            </a:fld>
            <a:endParaRPr lang="en-US" dirty="0"/>
          </a:p>
        </p:txBody>
      </p:sp>
    </p:spTree>
    <p:extLst>
      <p:ext uri="{BB962C8B-B14F-4D97-AF65-F5344CB8AC3E}">
        <p14:creationId xmlns:p14="http://schemas.microsoft.com/office/powerpoint/2010/main" val="32381783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57200"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04800" y="2286000"/>
            <a:ext cx="8534400" cy="6781800"/>
          </a:xfrm>
        </p:spPr>
        <p:txBody>
          <a:bodyPr>
            <a:normAutofit/>
          </a:bodyPr>
          <a:lstStyle/>
          <a:p>
            <a:pPr algn="just">
              <a:spcBef>
                <a:spcPts val="0"/>
              </a:spcBef>
            </a:pPr>
            <a:r>
              <a:rPr lang="en-US" dirty="0">
                <a:effectLst/>
                <a:ea typeface="Times New Roman" panose="02020603050405020304" pitchFamily="18" charset="0"/>
              </a:rPr>
              <a:t>Newly enacted G.S. 166A-19.24 allows public bodies to conduct </a:t>
            </a:r>
            <a:r>
              <a:rPr lang="en-US" u="sng" dirty="0">
                <a:effectLst/>
                <a:ea typeface="Times New Roman" panose="02020603050405020304" pitchFamily="18" charset="0"/>
              </a:rPr>
              <a:t>public hearings </a:t>
            </a:r>
            <a:r>
              <a:rPr lang="en-US" dirty="0">
                <a:effectLst/>
                <a:ea typeface="Times New Roman" panose="02020603050405020304" pitchFamily="18" charset="0"/>
              </a:rPr>
              <a:t>during a remote meeting so long as the above requirements are met and the public body allows written comments on the subject of the public hearing to be submitted from the time the hearing is noticed to 24 hours following the meeting. </a:t>
            </a:r>
          </a:p>
          <a:p>
            <a:pPr algn="just">
              <a:spcBef>
                <a:spcPts val="0"/>
              </a:spcBef>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marR="0" lvl="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134</a:t>
            </a:fld>
            <a:endParaRPr lang="en-US" dirty="0"/>
          </a:p>
        </p:txBody>
      </p:sp>
    </p:spTree>
    <p:extLst>
      <p:ext uri="{BB962C8B-B14F-4D97-AF65-F5344CB8AC3E}">
        <p14:creationId xmlns:p14="http://schemas.microsoft.com/office/powerpoint/2010/main" val="22765293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57200"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04800" y="2286000"/>
            <a:ext cx="8534400" cy="6781800"/>
          </a:xfrm>
        </p:spPr>
        <p:txBody>
          <a:bodyPr>
            <a:normAutofit/>
          </a:bodyPr>
          <a:lstStyle/>
          <a:p>
            <a:pPr algn="just">
              <a:spcBef>
                <a:spcPts val="0"/>
              </a:spcBef>
            </a:pPr>
            <a:r>
              <a:rPr lang="en-US" dirty="0">
                <a:effectLst/>
                <a:ea typeface="Times New Roman" panose="02020603050405020304" pitchFamily="18" charset="0"/>
              </a:rPr>
              <a:t>Newly enacted G.S. 166A-19.24 also authorizes public bodies to conduct </a:t>
            </a:r>
            <a:r>
              <a:rPr lang="en-US" u="sng" dirty="0">
                <a:effectLst/>
                <a:ea typeface="Times New Roman" panose="02020603050405020304" pitchFamily="18" charset="0"/>
              </a:rPr>
              <a:t>quasi-judicial proceedings</a:t>
            </a:r>
            <a:r>
              <a:rPr lang="en-US" dirty="0">
                <a:effectLst/>
                <a:ea typeface="Times New Roman" panose="02020603050405020304" pitchFamily="18" charset="0"/>
              </a:rPr>
              <a:t> at remote meetings only when: (1) the right of the individual to a hearing and decision occur during the emergency; (2) all persons subject to the quasi-judicial hearing are given notice and </a:t>
            </a:r>
            <a:r>
              <a:rPr lang="en-US" u="sng" dirty="0">
                <a:effectLst/>
                <a:ea typeface="Times New Roman" panose="02020603050405020304" pitchFamily="18" charset="0"/>
              </a:rPr>
              <a:t>consent</a:t>
            </a:r>
            <a:r>
              <a:rPr lang="en-US" dirty="0">
                <a:effectLst/>
                <a:ea typeface="Times New Roman" panose="02020603050405020304" pitchFamily="18" charset="0"/>
              </a:rPr>
              <a:t> to the remote proceeding; and (3) all due process rights of the parties are protected.</a:t>
            </a:r>
          </a:p>
          <a:p>
            <a:pPr algn="just">
              <a:spcBef>
                <a:spcPts val="0"/>
              </a:spcBef>
            </a:pPr>
            <a:endParaRPr lang="en-US" dirty="0">
              <a:effectLst/>
              <a:ea typeface="Times New Roman" panose="02020603050405020304" pitchFamily="18" charset="0"/>
            </a:endParaRPr>
          </a:p>
          <a:p>
            <a:pPr marL="0" marR="0" lvl="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R="0" algn="just">
              <a:spcBef>
                <a:spcPts val="0"/>
              </a:spcBef>
              <a:spcAft>
                <a:spcPts val="0"/>
              </a:spcAft>
            </a:pPr>
            <a:endParaRPr lang="en-US" dirty="0">
              <a:effectLst/>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135</a:t>
            </a:fld>
            <a:endParaRPr lang="en-US" dirty="0"/>
          </a:p>
        </p:txBody>
      </p:sp>
    </p:spTree>
    <p:extLst>
      <p:ext uri="{BB962C8B-B14F-4D97-AF65-F5344CB8AC3E}">
        <p14:creationId xmlns:p14="http://schemas.microsoft.com/office/powerpoint/2010/main" val="34534473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57200"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04800" y="2133600"/>
            <a:ext cx="8534400" cy="4038600"/>
          </a:xfrm>
        </p:spPr>
        <p:txBody>
          <a:bodyPr>
            <a:normAutofit/>
          </a:bodyPr>
          <a:lstStyle/>
          <a:p>
            <a:pPr algn="just">
              <a:spcBef>
                <a:spcPts val="0"/>
              </a:spcBef>
            </a:pPr>
            <a:endParaRPr lang="en-US" dirty="0">
              <a:effectLst/>
              <a:ea typeface="Times New Roman" panose="02020603050405020304" pitchFamily="18" charset="0"/>
            </a:endParaRPr>
          </a:p>
          <a:p>
            <a:pPr algn="just">
              <a:spcBef>
                <a:spcPts val="0"/>
              </a:spcBef>
            </a:pPr>
            <a:r>
              <a:rPr lang="en-US" dirty="0">
                <a:effectLst/>
                <a:ea typeface="Times New Roman" panose="02020603050405020304" pitchFamily="18" charset="0"/>
              </a:rPr>
              <a:t>These newly enacted provisions apply throughout the duration of any declaration of emergency issued by the Governor or legislature.  </a:t>
            </a:r>
          </a:p>
          <a:p>
            <a:pPr marL="0" indent="0" algn="just">
              <a:spcBef>
                <a:spcPts val="0"/>
              </a:spcBef>
              <a:buNone/>
            </a:pPr>
            <a:endParaRPr lang="en-US" dirty="0">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endParaRPr lang="en-US" dirty="0">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endParaRPr lang="en-US" dirty="0">
              <a:ea typeface="Times New Roman" panose="02020603050405020304" pitchFamily="18" charset="0"/>
            </a:endParaRPr>
          </a:p>
          <a:p>
            <a:pPr marL="0" indent="0" algn="just">
              <a:spcBef>
                <a:spcPts val="0"/>
              </a:spcBef>
              <a:buNone/>
            </a:pPr>
            <a:r>
              <a:rPr lang="en-US" dirty="0"/>
              <a:t>- </a:t>
            </a:r>
            <a:r>
              <a:rPr lang="en-US" u="sng" dirty="0"/>
              <a:t>Effective</a:t>
            </a:r>
            <a:r>
              <a:rPr lang="en-US" dirty="0"/>
              <a:t>: May 4, 2020</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marR="0" lvl="0" indent="0" algn="just">
              <a:spcBef>
                <a:spcPts val="0"/>
              </a:spcBef>
              <a:spcAft>
                <a:spcPts val="0"/>
              </a:spcAft>
              <a:buNone/>
            </a:pPr>
            <a:endParaRPr lang="en-US" dirty="0">
              <a:effectLst/>
              <a:ea typeface="Times New Roman" panose="02020603050405020304" pitchFamily="18" charset="0"/>
            </a:endParaRPr>
          </a:p>
          <a:p>
            <a:pPr marL="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L="0" marR="0" indent="0" algn="just">
              <a:spcBef>
                <a:spcPts val="0"/>
              </a:spcBef>
              <a:spcAft>
                <a:spcPts val="0"/>
              </a:spcAft>
              <a:buNone/>
            </a:pPr>
            <a:endParaRPr lang="en-US" dirty="0">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136</a:t>
            </a:fld>
            <a:endParaRPr lang="en-US" dirty="0"/>
          </a:p>
        </p:txBody>
      </p:sp>
    </p:spTree>
    <p:extLst>
      <p:ext uri="{BB962C8B-B14F-4D97-AF65-F5344CB8AC3E}">
        <p14:creationId xmlns:p14="http://schemas.microsoft.com/office/powerpoint/2010/main" val="19571602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57200" y="533400"/>
            <a:ext cx="8229600" cy="990600"/>
          </a:xfrm>
        </p:spPr>
        <p:txBody>
          <a:bodyPr>
            <a:noAutofit/>
          </a:bodyPr>
          <a:lstStyle/>
          <a:p>
            <a:pPr algn="ctr"/>
            <a:r>
              <a:rPr lang="en-US" sz="3600" dirty="0"/>
              <a:t>Senate Bill 704 (continued) </a:t>
            </a:r>
            <a:br>
              <a:rPr lang="en-US" sz="3600" dirty="0"/>
            </a:br>
            <a:r>
              <a:rPr lang="en-US" sz="3600" u="sng" dirty="0"/>
              <a:t>COVID-19 Recovery Act</a:t>
            </a:r>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04800" y="1709928"/>
            <a:ext cx="8534400" cy="4157472"/>
          </a:xfrm>
        </p:spPr>
        <p:txBody>
          <a:bodyPr>
            <a:normAutofit/>
          </a:bodyPr>
          <a:lstStyle/>
          <a:p>
            <a:pPr algn="just">
              <a:spcBef>
                <a:spcPts val="0"/>
              </a:spcBef>
            </a:pPr>
            <a:endParaRPr lang="en-US" dirty="0">
              <a:effectLst/>
              <a:ea typeface="Times New Roman" panose="02020603050405020304" pitchFamily="18" charset="0"/>
            </a:endParaRPr>
          </a:p>
          <a:p>
            <a:pPr algn="just">
              <a:spcBef>
                <a:spcPts val="0"/>
              </a:spcBef>
            </a:pPr>
            <a:r>
              <a:rPr lang="en-US" dirty="0">
                <a:effectLst/>
                <a:ea typeface="Times New Roman" panose="02020603050405020304" pitchFamily="18" charset="0"/>
              </a:rPr>
              <a:t>The bill authorizes the North Carolina Department of Health and Human Services, Forensic Tests for Alcohol Branch, to provide an extension on permits set to expire for certain </a:t>
            </a:r>
            <a:r>
              <a:rPr lang="en-US" u="sng" dirty="0">
                <a:effectLst/>
                <a:ea typeface="Times New Roman" panose="02020603050405020304" pitchFamily="18" charset="0"/>
              </a:rPr>
              <a:t>chemical analysts</a:t>
            </a:r>
            <a:r>
              <a:rPr lang="en-US" dirty="0">
                <a:effectLst/>
                <a:ea typeface="Times New Roman" panose="02020603050405020304" pitchFamily="18" charset="0"/>
              </a:rPr>
              <a:t> that administer breath alcohol tests since in-person instruction may not be possible during the COVID-19 pandemic.  </a:t>
            </a:r>
          </a:p>
          <a:p>
            <a:pPr algn="just">
              <a:spcBef>
                <a:spcPts val="0"/>
              </a:spcBef>
            </a:pPr>
            <a:endParaRPr lang="en-US" dirty="0">
              <a:ea typeface="Times New Roman" panose="02020603050405020304" pitchFamily="18" charset="0"/>
            </a:endParaRPr>
          </a:p>
          <a:p>
            <a:pPr algn="just">
              <a:spcBef>
                <a:spcPts val="0"/>
              </a:spcBef>
            </a:pPr>
            <a:r>
              <a:rPr lang="en-US" dirty="0">
                <a:effectLst/>
                <a:ea typeface="Times New Roman" panose="02020603050405020304" pitchFamily="18" charset="0"/>
              </a:rPr>
              <a:t>This allowance is retroactive to March 10, 2020 and expires on January 1, 2021.   </a:t>
            </a:r>
          </a:p>
          <a:p>
            <a:pPr algn="just">
              <a:spcBef>
                <a:spcPts val="0"/>
              </a:spcBef>
            </a:pPr>
            <a:endParaRPr lang="en-US" dirty="0"/>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marR="0" lvl="0" indent="0" algn="just">
              <a:spcBef>
                <a:spcPts val="0"/>
              </a:spcBef>
              <a:spcAft>
                <a:spcPts val="0"/>
              </a:spcAft>
              <a:buNone/>
            </a:pPr>
            <a:endParaRPr lang="en-US" dirty="0">
              <a:effectLst/>
              <a:ea typeface="Times New Roman" panose="02020603050405020304" pitchFamily="18" charset="0"/>
            </a:endParaRPr>
          </a:p>
          <a:p>
            <a:pPr marL="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2600" dirty="0">
              <a:effectLst/>
              <a:ea typeface="Times New Roman" panose="02020603050405020304" pitchFamily="18" charset="0"/>
            </a:endParaRPr>
          </a:p>
          <a:p>
            <a:pPr marL="274320" indent="0" algn="just">
              <a:spcBef>
                <a:spcPts val="0"/>
              </a:spcBef>
              <a:buNone/>
            </a:pPr>
            <a:endParaRPr lang="en-US" sz="1800" dirty="0">
              <a:ea typeface="Times New Roman" panose="02020603050405020304" pitchFamily="18" charset="0"/>
            </a:endParaRPr>
          </a:p>
          <a:p>
            <a:pPr marL="274320" indent="0" algn="just">
              <a:spcBef>
                <a:spcPts val="0"/>
              </a:spcBef>
              <a:buNone/>
            </a:pPr>
            <a:endParaRPr lang="en-US" dirty="0">
              <a:effectLst/>
              <a:ea typeface="Times New Roman" panose="02020603050405020304" pitchFamily="18" charset="0"/>
            </a:endParaRPr>
          </a:p>
          <a:p>
            <a:pPr marL="27432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dirty="0">
              <a:effectLst/>
              <a:ea typeface="Times New Roman" panose="02020603050405020304" pitchFamily="18" charset="0"/>
            </a:endParaRPr>
          </a:p>
          <a:p>
            <a:pPr marL="0" marR="0" indent="0" algn="just">
              <a:spcBef>
                <a:spcPts val="0"/>
              </a:spcBef>
              <a:spcAft>
                <a:spcPts val="0"/>
              </a:spcAft>
              <a:buNone/>
            </a:pPr>
            <a:endParaRPr lang="en-US" dirty="0">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137</a:t>
            </a:fld>
            <a:endParaRPr lang="en-US" dirty="0"/>
          </a:p>
        </p:txBody>
      </p:sp>
    </p:spTree>
    <p:extLst>
      <p:ext uri="{BB962C8B-B14F-4D97-AF65-F5344CB8AC3E}">
        <p14:creationId xmlns:p14="http://schemas.microsoft.com/office/powerpoint/2010/main" val="1508777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6CB8-EDB4-463F-A815-5F0399A3AFE5}"/>
              </a:ext>
            </a:extLst>
          </p:cNvPr>
          <p:cNvSpPr>
            <a:spLocks noGrp="1"/>
          </p:cNvSpPr>
          <p:nvPr>
            <p:ph type="title"/>
          </p:nvPr>
        </p:nvSpPr>
        <p:spPr>
          <a:xfrm>
            <a:off x="154147" y="457200"/>
            <a:ext cx="8835705" cy="1274064"/>
          </a:xfrm>
        </p:spPr>
        <p:txBody>
          <a:bodyPr>
            <a:noAutofit/>
          </a:bodyPr>
          <a:lstStyle/>
          <a:p>
            <a:pPr algn="ctr"/>
            <a:r>
              <a:rPr lang="en-US" sz="3400" dirty="0"/>
              <a:t>Senate Bill 739 </a:t>
            </a:r>
            <a:br>
              <a:rPr lang="en-US" sz="3400" dirty="0"/>
            </a:br>
            <a:r>
              <a:rPr lang="en-US" sz="3400" u="sng" dirty="0"/>
              <a:t>Personal Delivery Device/PDD/Delivery Robots</a:t>
            </a:r>
            <a:endParaRPr lang="en-US" sz="3400" dirty="0"/>
          </a:p>
        </p:txBody>
      </p:sp>
      <p:sp>
        <p:nvSpPr>
          <p:cNvPr id="3" name="Content Placeholder 2">
            <a:extLst>
              <a:ext uri="{FF2B5EF4-FFF2-40B4-BE49-F238E27FC236}">
                <a16:creationId xmlns:a16="http://schemas.microsoft.com/office/drawing/2014/main" id="{198AF062-0CAA-4C31-A273-6DF564DD6F81}"/>
              </a:ext>
            </a:extLst>
          </p:cNvPr>
          <p:cNvSpPr>
            <a:spLocks noGrp="1"/>
          </p:cNvSpPr>
          <p:nvPr>
            <p:ph idx="1"/>
          </p:nvPr>
        </p:nvSpPr>
        <p:spPr>
          <a:xfrm>
            <a:off x="470482" y="2590800"/>
            <a:ext cx="8673518" cy="4876800"/>
          </a:xfrm>
        </p:spPr>
        <p:txBody>
          <a:bodyPr>
            <a:normAutofit/>
          </a:bodyPr>
          <a:lstStyle/>
          <a:p>
            <a:r>
              <a:rPr lang="en-US" dirty="0"/>
              <a:t>Amends G.S. 20-4.01. </a:t>
            </a:r>
          </a:p>
          <a:p>
            <a:endParaRPr lang="en-US" dirty="0"/>
          </a:p>
          <a:p>
            <a:r>
              <a:rPr lang="en-US" dirty="0"/>
              <a:t>Includes in our motor vehicle laws, Chapter 20 of the North Carolina General Statutes, a new classification of device called a “Personal Delivery Device (PDD).”</a:t>
            </a:r>
          </a:p>
        </p:txBody>
      </p:sp>
      <p:sp>
        <p:nvSpPr>
          <p:cNvPr id="5" name="Slide Number Placeholder 4">
            <a:extLst>
              <a:ext uri="{FF2B5EF4-FFF2-40B4-BE49-F238E27FC236}">
                <a16:creationId xmlns:a16="http://schemas.microsoft.com/office/drawing/2014/main" id="{114DC5FF-A3A0-4813-AFBA-6116496FB622}"/>
              </a:ext>
            </a:extLst>
          </p:cNvPr>
          <p:cNvSpPr>
            <a:spLocks noGrp="1"/>
          </p:cNvSpPr>
          <p:nvPr>
            <p:ph type="sldNum" sz="quarter" idx="12"/>
          </p:nvPr>
        </p:nvSpPr>
        <p:spPr/>
        <p:txBody>
          <a:bodyPr/>
          <a:lstStyle/>
          <a:p>
            <a:fld id="{0CFEC368-1D7A-4F81-ABF6-AE0E36BAF64C}" type="slidenum">
              <a:rPr lang="en-US" smtClean="0"/>
              <a:pPr/>
              <a:t>138</a:t>
            </a:fld>
            <a:endParaRPr lang="en-US" dirty="0"/>
          </a:p>
        </p:txBody>
      </p:sp>
    </p:spTree>
    <p:extLst>
      <p:ext uri="{BB962C8B-B14F-4D97-AF65-F5344CB8AC3E}">
        <p14:creationId xmlns:p14="http://schemas.microsoft.com/office/powerpoint/2010/main" val="4945904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6CB8-EDB4-463F-A815-5F0399A3AFE5}"/>
              </a:ext>
            </a:extLst>
          </p:cNvPr>
          <p:cNvSpPr>
            <a:spLocks noGrp="1"/>
          </p:cNvSpPr>
          <p:nvPr>
            <p:ph type="title"/>
          </p:nvPr>
        </p:nvSpPr>
        <p:spPr>
          <a:xfrm>
            <a:off x="0" y="457200"/>
            <a:ext cx="8988105" cy="1274064"/>
          </a:xfrm>
        </p:spPr>
        <p:txBody>
          <a:bodyPr>
            <a:noAutofit/>
          </a:bodyPr>
          <a:lstStyle/>
          <a:p>
            <a:pPr algn="ctr"/>
            <a:r>
              <a:rPr lang="en-US" sz="3400" dirty="0"/>
              <a:t>Senate Bill 739 (continued)</a:t>
            </a:r>
            <a:br>
              <a:rPr lang="en-US" sz="3400" dirty="0"/>
            </a:br>
            <a:r>
              <a:rPr lang="en-US" sz="3400" u="sng" dirty="0"/>
              <a:t>Personal Delivery Device/PDD/Delivery Robots</a:t>
            </a:r>
            <a:endParaRPr lang="en-US" sz="3400" dirty="0"/>
          </a:p>
        </p:txBody>
      </p:sp>
      <p:sp>
        <p:nvSpPr>
          <p:cNvPr id="3" name="Content Placeholder 2">
            <a:extLst>
              <a:ext uri="{FF2B5EF4-FFF2-40B4-BE49-F238E27FC236}">
                <a16:creationId xmlns:a16="http://schemas.microsoft.com/office/drawing/2014/main" id="{198AF062-0CAA-4C31-A273-6DF564DD6F81}"/>
              </a:ext>
            </a:extLst>
          </p:cNvPr>
          <p:cNvSpPr>
            <a:spLocks noGrp="1"/>
          </p:cNvSpPr>
          <p:nvPr>
            <p:ph idx="1"/>
          </p:nvPr>
        </p:nvSpPr>
        <p:spPr>
          <a:xfrm>
            <a:off x="317836" y="2286000"/>
            <a:ext cx="8508327" cy="4876800"/>
          </a:xfrm>
        </p:spPr>
        <p:txBody>
          <a:bodyPr/>
          <a:lstStyle/>
          <a:p>
            <a:r>
              <a:rPr lang="en-US" dirty="0"/>
              <a:t>PDD, now defined in G.S. 20-4.01(28a), means an electronically powered device intended for transporting cargo that is equipped with automated driving technology that enables device operation </a:t>
            </a:r>
            <a:r>
              <a:rPr lang="en-US" u="sng" dirty="0"/>
              <a:t>with or without</a:t>
            </a:r>
            <a:r>
              <a:rPr lang="en-US" dirty="0"/>
              <a:t> the remote support and supervision of a human, and that does not exceed a weight of 500 pounds, excluding cargo, a length of 40 inches (3.3 feet), and a width of 30 inches (2.5 feet).</a:t>
            </a:r>
          </a:p>
        </p:txBody>
      </p:sp>
      <p:sp>
        <p:nvSpPr>
          <p:cNvPr id="5" name="Slide Number Placeholder 4">
            <a:extLst>
              <a:ext uri="{FF2B5EF4-FFF2-40B4-BE49-F238E27FC236}">
                <a16:creationId xmlns:a16="http://schemas.microsoft.com/office/drawing/2014/main" id="{114DC5FF-A3A0-4813-AFBA-6116496FB622}"/>
              </a:ext>
            </a:extLst>
          </p:cNvPr>
          <p:cNvSpPr>
            <a:spLocks noGrp="1"/>
          </p:cNvSpPr>
          <p:nvPr>
            <p:ph type="sldNum" sz="quarter" idx="12"/>
          </p:nvPr>
        </p:nvSpPr>
        <p:spPr/>
        <p:txBody>
          <a:bodyPr/>
          <a:lstStyle/>
          <a:p>
            <a:fld id="{0CFEC368-1D7A-4F81-ABF6-AE0E36BAF64C}" type="slidenum">
              <a:rPr lang="en-US" smtClean="0"/>
              <a:pPr/>
              <a:t>139</a:t>
            </a:fld>
            <a:endParaRPr lang="en-US" dirty="0"/>
          </a:p>
        </p:txBody>
      </p:sp>
    </p:spTree>
    <p:extLst>
      <p:ext uri="{BB962C8B-B14F-4D97-AF65-F5344CB8AC3E}">
        <p14:creationId xmlns:p14="http://schemas.microsoft.com/office/powerpoint/2010/main" val="214815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533400"/>
            <a:ext cx="8382000" cy="990600"/>
          </a:xfrm>
        </p:spPr>
        <p:txBody>
          <a:bodyPr>
            <a:normAutofit fontScale="90000"/>
          </a:bodyPr>
          <a:lstStyle/>
          <a:p>
            <a:pPr algn="ctr"/>
            <a:r>
              <a:rPr lang="en-US" dirty="0"/>
              <a:t>House Bill 85 (continued)</a:t>
            </a:r>
            <a:br>
              <a:rPr lang="en-US" dirty="0"/>
            </a:br>
            <a:r>
              <a:rPr lang="en-US" sz="3600" u="sng" dirty="0"/>
              <a:t>Emissions/Lee, Onslow &amp; Rockingham Counties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514600"/>
            <a:ext cx="8229600" cy="4876800"/>
          </a:xfrm>
        </p:spPr>
        <p:txBody>
          <a:bodyPr/>
          <a:lstStyle/>
          <a:p>
            <a:r>
              <a:rPr lang="en-US" dirty="0">
                <a:effectLst/>
                <a:ea typeface="Times New Roman" panose="02020603050405020304" pitchFamily="18" charset="0"/>
              </a:rPr>
              <a:t>Currently, motor vehicle emissions testing is only required in the following counties: Alamance, Buncombe, Cabarrus, Cumberland, Davidson, Durham, Forsyth, Franklin, Gaston, Guilford, Iredell, Johnston, Lee, Lincoln, Mecklenburg, New Hanover, Onslow, Randolph, Rockingham, Rowan, Union and Wake.</a:t>
            </a:r>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14</a:t>
            </a:fld>
            <a:endParaRPr lang="en-US" dirty="0"/>
          </a:p>
        </p:txBody>
      </p:sp>
    </p:spTree>
    <p:extLst>
      <p:ext uri="{BB962C8B-B14F-4D97-AF65-F5344CB8AC3E}">
        <p14:creationId xmlns:p14="http://schemas.microsoft.com/office/powerpoint/2010/main" val="18824716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EBF5-7185-4394-9279-6B86DFB3D0B0}"/>
              </a:ext>
            </a:extLst>
          </p:cNvPr>
          <p:cNvSpPr>
            <a:spLocks noGrp="1"/>
          </p:cNvSpPr>
          <p:nvPr>
            <p:ph type="title"/>
          </p:nvPr>
        </p:nvSpPr>
        <p:spPr>
          <a:xfrm>
            <a:off x="157119" y="533400"/>
            <a:ext cx="8829762" cy="896894"/>
          </a:xfrm>
        </p:spPr>
        <p:txBody>
          <a:bodyPr>
            <a:noAutofit/>
          </a:bodyPr>
          <a:lstStyle/>
          <a:p>
            <a:pPr algn="ctr"/>
            <a:r>
              <a:rPr lang="en-US" sz="3400" dirty="0"/>
              <a:t>Senate Bill 739 (continued) </a:t>
            </a:r>
            <a:br>
              <a:rPr lang="en-US" sz="3400" dirty="0"/>
            </a:br>
            <a:r>
              <a:rPr lang="en-US" sz="3400" u="sng" dirty="0"/>
              <a:t>Personal Delivery Device/PDD/Delivery Robots</a:t>
            </a:r>
            <a:endParaRPr lang="en-US" sz="3400" dirty="0"/>
          </a:p>
        </p:txBody>
      </p:sp>
      <p:sp>
        <p:nvSpPr>
          <p:cNvPr id="3" name="Content Placeholder 2">
            <a:extLst>
              <a:ext uri="{FF2B5EF4-FFF2-40B4-BE49-F238E27FC236}">
                <a16:creationId xmlns:a16="http://schemas.microsoft.com/office/drawing/2014/main" id="{20C02A71-0CB9-4CDD-9C0A-A61291FAD4C6}"/>
              </a:ext>
            </a:extLst>
          </p:cNvPr>
          <p:cNvSpPr>
            <a:spLocks noGrp="1"/>
          </p:cNvSpPr>
          <p:nvPr>
            <p:ph idx="1"/>
          </p:nvPr>
        </p:nvSpPr>
        <p:spPr>
          <a:xfrm>
            <a:off x="327378" y="2362200"/>
            <a:ext cx="8489244" cy="4876800"/>
          </a:xfrm>
        </p:spPr>
        <p:txBody>
          <a:bodyPr>
            <a:normAutofit/>
          </a:bodyPr>
          <a:lstStyle/>
          <a:p>
            <a:r>
              <a:rPr lang="en-US" dirty="0"/>
              <a:t>Enacts G.S. 20-175.7 and G.S. 20-175.8. </a:t>
            </a:r>
          </a:p>
          <a:p>
            <a:endParaRPr lang="en-US" dirty="0"/>
          </a:p>
          <a:p>
            <a:r>
              <a:rPr lang="en-US" dirty="0"/>
              <a:t>Specifies that only business entities (such as a corporation or limited liability company) may operate a PDD in a pedestrian area, such as a sidewalk, at 10 miles per hour or less, or on the shoulder of a highway at 20 miles per hour or less. </a:t>
            </a:r>
          </a:p>
        </p:txBody>
      </p:sp>
      <p:sp>
        <p:nvSpPr>
          <p:cNvPr id="5" name="Slide Number Placeholder 4">
            <a:extLst>
              <a:ext uri="{FF2B5EF4-FFF2-40B4-BE49-F238E27FC236}">
                <a16:creationId xmlns:a16="http://schemas.microsoft.com/office/drawing/2014/main" id="{27E8CD14-B4B3-41F3-9AC3-A5385E803408}"/>
              </a:ext>
            </a:extLst>
          </p:cNvPr>
          <p:cNvSpPr>
            <a:spLocks noGrp="1"/>
          </p:cNvSpPr>
          <p:nvPr>
            <p:ph type="sldNum" sz="quarter" idx="12"/>
          </p:nvPr>
        </p:nvSpPr>
        <p:spPr/>
        <p:txBody>
          <a:bodyPr/>
          <a:lstStyle/>
          <a:p>
            <a:fld id="{0CFEC368-1D7A-4F81-ABF6-AE0E36BAF64C}" type="slidenum">
              <a:rPr lang="en-US" smtClean="0"/>
              <a:pPr/>
              <a:t>140</a:t>
            </a:fld>
            <a:endParaRPr lang="en-US" dirty="0"/>
          </a:p>
        </p:txBody>
      </p:sp>
    </p:spTree>
    <p:extLst>
      <p:ext uri="{BB962C8B-B14F-4D97-AF65-F5344CB8AC3E}">
        <p14:creationId xmlns:p14="http://schemas.microsoft.com/office/powerpoint/2010/main" val="17857425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EBF5-7185-4394-9279-6B86DFB3D0B0}"/>
              </a:ext>
            </a:extLst>
          </p:cNvPr>
          <p:cNvSpPr>
            <a:spLocks noGrp="1"/>
          </p:cNvSpPr>
          <p:nvPr>
            <p:ph type="title"/>
          </p:nvPr>
        </p:nvSpPr>
        <p:spPr>
          <a:xfrm>
            <a:off x="-261981" y="609600"/>
            <a:ext cx="9667962" cy="896894"/>
          </a:xfrm>
        </p:spPr>
        <p:txBody>
          <a:bodyPr>
            <a:noAutofit/>
          </a:bodyPr>
          <a:lstStyle/>
          <a:p>
            <a:pPr algn="ctr"/>
            <a:r>
              <a:rPr lang="en-US" sz="3400" dirty="0"/>
              <a:t>Senate Bill 739 (continued) </a:t>
            </a:r>
            <a:br>
              <a:rPr lang="en-US" sz="3400" dirty="0"/>
            </a:br>
            <a:r>
              <a:rPr lang="en-US" sz="3400" u="sng" dirty="0"/>
              <a:t>Personal Delivery Device/PDD/Delivery Robots</a:t>
            </a:r>
            <a:endParaRPr lang="en-US" sz="3400" dirty="0"/>
          </a:p>
        </p:txBody>
      </p:sp>
      <p:sp>
        <p:nvSpPr>
          <p:cNvPr id="3" name="Content Placeholder 2">
            <a:extLst>
              <a:ext uri="{FF2B5EF4-FFF2-40B4-BE49-F238E27FC236}">
                <a16:creationId xmlns:a16="http://schemas.microsoft.com/office/drawing/2014/main" id="{20C02A71-0CB9-4CDD-9C0A-A61291FAD4C6}"/>
              </a:ext>
            </a:extLst>
          </p:cNvPr>
          <p:cNvSpPr>
            <a:spLocks noGrp="1"/>
          </p:cNvSpPr>
          <p:nvPr>
            <p:ph idx="1"/>
          </p:nvPr>
        </p:nvSpPr>
        <p:spPr>
          <a:xfrm>
            <a:off x="206022" y="1376672"/>
            <a:ext cx="8509000" cy="4876800"/>
          </a:xfrm>
        </p:spPr>
        <p:txBody>
          <a:bodyPr>
            <a:normAutofit/>
          </a:bodyPr>
          <a:lstStyle/>
          <a:p>
            <a:pPr marL="0" indent="0">
              <a:buNone/>
            </a:pPr>
            <a:endParaRPr lang="en-US" dirty="0"/>
          </a:p>
          <a:p>
            <a:r>
              <a:rPr lang="en-US" dirty="0"/>
              <a:t>In addition, PDDs may not be operated on a highway with a speed limit greater than 35 miles per hour and may only be operated on a highway in order to cross a highway or to travel along a highway when there is no available or accessible sidewalk.</a:t>
            </a:r>
          </a:p>
          <a:p>
            <a:endParaRPr lang="en-US" dirty="0"/>
          </a:p>
          <a:p>
            <a:r>
              <a:rPr lang="en-US" dirty="0">
                <a:effectLst/>
                <a:ea typeface="Times New Roman" panose="02020603050405020304" pitchFamily="18" charset="0"/>
              </a:rPr>
              <a:t>An operator of a PDD is defined as any person that is 16 years of age or older that is responsible for the monitoring and operation of the PDD, and is authorized by the business entity that owns the PDD to operate the device.    </a:t>
            </a:r>
          </a:p>
          <a:p>
            <a:endParaRPr lang="en-US" dirty="0"/>
          </a:p>
        </p:txBody>
      </p:sp>
      <p:sp>
        <p:nvSpPr>
          <p:cNvPr id="5" name="Slide Number Placeholder 4">
            <a:extLst>
              <a:ext uri="{FF2B5EF4-FFF2-40B4-BE49-F238E27FC236}">
                <a16:creationId xmlns:a16="http://schemas.microsoft.com/office/drawing/2014/main" id="{27E8CD14-B4B3-41F3-9AC3-A5385E803408}"/>
              </a:ext>
            </a:extLst>
          </p:cNvPr>
          <p:cNvSpPr>
            <a:spLocks noGrp="1"/>
          </p:cNvSpPr>
          <p:nvPr>
            <p:ph type="sldNum" sz="quarter" idx="12"/>
          </p:nvPr>
        </p:nvSpPr>
        <p:spPr/>
        <p:txBody>
          <a:bodyPr/>
          <a:lstStyle/>
          <a:p>
            <a:fld id="{0CFEC368-1D7A-4F81-ABF6-AE0E36BAF64C}" type="slidenum">
              <a:rPr lang="en-US" smtClean="0"/>
              <a:pPr/>
              <a:t>141</a:t>
            </a:fld>
            <a:endParaRPr lang="en-US" dirty="0"/>
          </a:p>
        </p:txBody>
      </p:sp>
    </p:spTree>
    <p:extLst>
      <p:ext uri="{BB962C8B-B14F-4D97-AF65-F5344CB8AC3E}">
        <p14:creationId xmlns:p14="http://schemas.microsoft.com/office/powerpoint/2010/main" val="313055117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6CB8-EDB4-463F-A815-5F0399A3AFE5}"/>
              </a:ext>
            </a:extLst>
          </p:cNvPr>
          <p:cNvSpPr>
            <a:spLocks noGrp="1"/>
          </p:cNvSpPr>
          <p:nvPr>
            <p:ph type="title"/>
          </p:nvPr>
        </p:nvSpPr>
        <p:spPr>
          <a:xfrm>
            <a:off x="154147" y="347472"/>
            <a:ext cx="8835705" cy="1274064"/>
          </a:xfrm>
        </p:spPr>
        <p:txBody>
          <a:bodyPr>
            <a:noAutofit/>
          </a:bodyPr>
          <a:lstStyle/>
          <a:p>
            <a:pPr algn="ctr"/>
            <a:r>
              <a:rPr lang="en-US" sz="3400" dirty="0"/>
              <a:t>Senate Bill 739 (continued) </a:t>
            </a:r>
            <a:br>
              <a:rPr lang="en-US" sz="3400" dirty="0"/>
            </a:br>
            <a:r>
              <a:rPr lang="en-US" sz="3400" u="sng" dirty="0"/>
              <a:t>Personal Delivery Device/PDD/Delivery Robots</a:t>
            </a:r>
            <a:endParaRPr lang="en-US" sz="3400" dirty="0"/>
          </a:p>
        </p:txBody>
      </p:sp>
      <p:sp>
        <p:nvSpPr>
          <p:cNvPr id="3" name="Content Placeholder 2">
            <a:extLst>
              <a:ext uri="{FF2B5EF4-FFF2-40B4-BE49-F238E27FC236}">
                <a16:creationId xmlns:a16="http://schemas.microsoft.com/office/drawing/2014/main" id="{198AF062-0CAA-4C31-A273-6DF564DD6F81}"/>
              </a:ext>
            </a:extLst>
          </p:cNvPr>
          <p:cNvSpPr>
            <a:spLocks noGrp="1"/>
          </p:cNvSpPr>
          <p:nvPr>
            <p:ph idx="1"/>
          </p:nvPr>
        </p:nvSpPr>
        <p:spPr>
          <a:xfrm>
            <a:off x="235240" y="1656306"/>
            <a:ext cx="8451560" cy="4876800"/>
          </a:xfrm>
        </p:spPr>
        <p:txBody>
          <a:bodyPr>
            <a:normAutofit/>
          </a:bodyPr>
          <a:lstStyle/>
          <a:p>
            <a:r>
              <a:rPr lang="en-US" dirty="0">
                <a:effectLst/>
                <a:ea typeface="Times New Roman" panose="02020603050405020304" pitchFamily="18" charset="0"/>
              </a:rPr>
              <a:t>Newly enacted G.S. 20-175.8 also creates several other requirements for the operation of a PDD, including:</a:t>
            </a:r>
          </a:p>
          <a:p>
            <a:endParaRPr lang="en-US" dirty="0">
              <a:effectLst/>
              <a:ea typeface="Times New Roman" panose="02020603050405020304" pitchFamily="18" charset="0"/>
            </a:endParaRPr>
          </a:p>
          <a:p>
            <a:pPr marL="457200" marR="0" lvl="0" indent="-457200" algn="just">
              <a:spcBef>
                <a:spcPts val="0"/>
              </a:spcBef>
              <a:spcAft>
                <a:spcPts val="0"/>
              </a:spcAft>
              <a:buFont typeface="+mj-lt"/>
              <a:buAutoNum type="arabicPeriod"/>
            </a:pPr>
            <a:r>
              <a:rPr lang="en-US" dirty="0">
                <a:ea typeface="Times New Roman" panose="02020603050405020304" pitchFamily="18" charset="0"/>
              </a:rPr>
              <a:t>T</a:t>
            </a:r>
            <a:r>
              <a:rPr lang="en-US" dirty="0">
                <a:effectLst/>
                <a:ea typeface="Times New Roman" panose="02020603050405020304" pitchFamily="18" charset="0"/>
              </a:rPr>
              <a:t>he device must be monitored by an operator who is able to exercise remote control over the device.</a:t>
            </a:r>
          </a:p>
          <a:p>
            <a:pPr marL="457200" marR="0" lvl="0" indent="-457200" algn="just">
              <a:spcBef>
                <a:spcPts val="0"/>
              </a:spcBef>
              <a:spcAft>
                <a:spcPts val="0"/>
              </a:spcAft>
              <a:buFont typeface="+mj-lt"/>
              <a:buAutoNum type="arabicPeriod"/>
            </a:pPr>
            <a:endParaRPr lang="en-US" dirty="0">
              <a:effectLst/>
              <a:ea typeface="Times New Roman" panose="02020603050405020304" pitchFamily="18" charset="0"/>
            </a:endParaRPr>
          </a:p>
          <a:p>
            <a:pPr marL="457200" marR="0" lvl="0" indent="-457200" algn="just">
              <a:spcBef>
                <a:spcPts val="0"/>
              </a:spcBef>
              <a:spcAft>
                <a:spcPts val="0"/>
              </a:spcAft>
              <a:buFont typeface="+mj-lt"/>
              <a:buAutoNum type="arabicPeriod"/>
            </a:pPr>
            <a:r>
              <a:rPr lang="en-US" dirty="0">
                <a:ea typeface="Times New Roman" panose="02020603050405020304" pitchFamily="18" charset="0"/>
              </a:rPr>
              <a:t>A</a:t>
            </a:r>
            <a:r>
              <a:rPr lang="en-US" dirty="0">
                <a:effectLst/>
                <a:ea typeface="Times New Roman" panose="02020603050405020304" pitchFamily="18" charset="0"/>
              </a:rPr>
              <a:t>ll traffic and pedestrian control devices and signs must be obeyed.</a:t>
            </a:r>
          </a:p>
          <a:p>
            <a:pPr marL="274320" marR="0" indent="0" algn="just">
              <a:spcBef>
                <a:spcPts val="0"/>
              </a:spcBef>
              <a:spcAft>
                <a:spcPts val="0"/>
              </a:spcAft>
              <a:buNone/>
            </a:pPr>
            <a:r>
              <a:rPr lang="en-US" dirty="0">
                <a:solidFill>
                  <a:srgbClr val="000000"/>
                </a:solidFill>
                <a:effectLst/>
                <a:ea typeface="Times New Roman" panose="02020603050405020304" pitchFamily="18" charset="0"/>
              </a:rPr>
              <a:t> </a:t>
            </a:r>
            <a:endParaRPr lang="en-US" dirty="0">
              <a:effectLst/>
              <a:ea typeface="Times New Roman" panose="02020603050405020304" pitchFamily="18" charset="0"/>
            </a:endParaRPr>
          </a:p>
          <a:p>
            <a:pPr marL="457200" marR="0" lvl="0" indent="-457200" algn="just">
              <a:spcBef>
                <a:spcPts val="0"/>
              </a:spcBef>
              <a:spcAft>
                <a:spcPts val="0"/>
              </a:spcAft>
              <a:buFont typeface="+mj-lt"/>
              <a:buAutoNum type="arabicPeriod" startAt="3"/>
            </a:pPr>
            <a:r>
              <a:rPr lang="en-US" dirty="0">
                <a:ea typeface="Times New Roman" panose="02020603050405020304" pitchFamily="18" charset="0"/>
              </a:rPr>
              <a:t>T</a:t>
            </a:r>
            <a:r>
              <a:rPr lang="en-US" dirty="0">
                <a:effectLst/>
                <a:ea typeface="Times New Roman" panose="02020603050405020304" pitchFamily="18" charset="0"/>
              </a:rPr>
              <a:t>he device must yield the right of way to all pedestrians.</a:t>
            </a:r>
          </a:p>
          <a:p>
            <a:pPr marL="0" marR="0" lvl="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5" name="Slide Number Placeholder 4">
            <a:extLst>
              <a:ext uri="{FF2B5EF4-FFF2-40B4-BE49-F238E27FC236}">
                <a16:creationId xmlns:a16="http://schemas.microsoft.com/office/drawing/2014/main" id="{114DC5FF-A3A0-4813-AFBA-6116496FB622}"/>
              </a:ext>
            </a:extLst>
          </p:cNvPr>
          <p:cNvSpPr>
            <a:spLocks noGrp="1"/>
          </p:cNvSpPr>
          <p:nvPr>
            <p:ph type="sldNum" sz="quarter" idx="12"/>
          </p:nvPr>
        </p:nvSpPr>
        <p:spPr/>
        <p:txBody>
          <a:bodyPr/>
          <a:lstStyle/>
          <a:p>
            <a:fld id="{0CFEC368-1D7A-4F81-ABF6-AE0E36BAF64C}" type="slidenum">
              <a:rPr lang="en-US" smtClean="0"/>
              <a:pPr/>
              <a:t>142</a:t>
            </a:fld>
            <a:endParaRPr lang="en-US" dirty="0"/>
          </a:p>
        </p:txBody>
      </p:sp>
    </p:spTree>
    <p:extLst>
      <p:ext uri="{BB962C8B-B14F-4D97-AF65-F5344CB8AC3E}">
        <p14:creationId xmlns:p14="http://schemas.microsoft.com/office/powerpoint/2010/main" val="13725883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6CB8-EDB4-463F-A815-5F0399A3AFE5}"/>
              </a:ext>
            </a:extLst>
          </p:cNvPr>
          <p:cNvSpPr>
            <a:spLocks noGrp="1"/>
          </p:cNvSpPr>
          <p:nvPr>
            <p:ph type="title"/>
          </p:nvPr>
        </p:nvSpPr>
        <p:spPr>
          <a:xfrm>
            <a:off x="154147" y="347472"/>
            <a:ext cx="8835705" cy="1274064"/>
          </a:xfrm>
        </p:spPr>
        <p:txBody>
          <a:bodyPr>
            <a:noAutofit/>
          </a:bodyPr>
          <a:lstStyle/>
          <a:p>
            <a:pPr algn="ctr"/>
            <a:r>
              <a:rPr lang="en-US" sz="3400" dirty="0"/>
              <a:t>Senate Bill 739 (continued) </a:t>
            </a:r>
            <a:br>
              <a:rPr lang="en-US" sz="3400" dirty="0"/>
            </a:br>
            <a:r>
              <a:rPr lang="en-US" sz="3400" u="sng" dirty="0"/>
              <a:t>Personal Delivery Device/PDD/Delivery Robots</a:t>
            </a:r>
            <a:endParaRPr lang="en-US" sz="3400" dirty="0"/>
          </a:p>
        </p:txBody>
      </p:sp>
      <p:sp>
        <p:nvSpPr>
          <p:cNvPr id="3" name="Content Placeholder 2">
            <a:extLst>
              <a:ext uri="{FF2B5EF4-FFF2-40B4-BE49-F238E27FC236}">
                <a16:creationId xmlns:a16="http://schemas.microsoft.com/office/drawing/2014/main" id="{198AF062-0CAA-4C31-A273-6DF564DD6F81}"/>
              </a:ext>
            </a:extLst>
          </p:cNvPr>
          <p:cNvSpPr>
            <a:spLocks noGrp="1"/>
          </p:cNvSpPr>
          <p:nvPr>
            <p:ph idx="1"/>
          </p:nvPr>
        </p:nvSpPr>
        <p:spPr>
          <a:xfrm>
            <a:off x="346219" y="2209800"/>
            <a:ext cx="8451560" cy="4876800"/>
          </a:xfrm>
        </p:spPr>
        <p:txBody>
          <a:bodyPr>
            <a:normAutofit/>
          </a:bodyPr>
          <a:lstStyle/>
          <a:p>
            <a:pPr marL="457200" marR="0" lvl="0" indent="-457200" algn="just">
              <a:spcBef>
                <a:spcPts val="0"/>
              </a:spcBef>
              <a:spcAft>
                <a:spcPts val="0"/>
              </a:spcAft>
              <a:buFont typeface="+mj-lt"/>
              <a:buAutoNum type="arabicPeriod" startAt="4"/>
            </a:pPr>
            <a:r>
              <a:rPr lang="en-US" dirty="0">
                <a:ea typeface="Times New Roman" panose="02020603050405020304" pitchFamily="18" charset="0"/>
              </a:rPr>
              <a:t>T</a:t>
            </a:r>
            <a:r>
              <a:rPr lang="en-US" dirty="0">
                <a:effectLst/>
                <a:ea typeface="Times New Roman" panose="02020603050405020304" pitchFamily="18" charset="0"/>
              </a:rPr>
              <a:t>he device must not unreasonably interfere with any vehicle or pedestrian.</a:t>
            </a:r>
          </a:p>
          <a:p>
            <a:pPr marL="731520" marR="0" indent="-457200" algn="just">
              <a:spcBef>
                <a:spcPts val="0"/>
              </a:spcBef>
              <a:spcAft>
                <a:spcPts val="0"/>
              </a:spcAft>
              <a:buFont typeface="+mj-lt"/>
              <a:buAutoNum type="arabicPeriod" startAt="4"/>
            </a:pPr>
            <a:endParaRPr lang="en-US" dirty="0">
              <a:effectLst/>
              <a:ea typeface="Times New Roman" panose="02020603050405020304" pitchFamily="18" charset="0"/>
            </a:endParaRPr>
          </a:p>
          <a:p>
            <a:pPr marL="457200" marR="0" lvl="0" indent="-457200" algn="just">
              <a:spcBef>
                <a:spcPts val="0"/>
              </a:spcBef>
              <a:spcAft>
                <a:spcPts val="0"/>
              </a:spcAft>
              <a:buFont typeface="+mj-lt"/>
              <a:buAutoNum type="arabicPeriod" startAt="4"/>
            </a:pPr>
            <a:r>
              <a:rPr lang="en-US" dirty="0">
                <a:effectLst/>
                <a:ea typeface="Times New Roman" panose="02020603050405020304" pitchFamily="18" charset="0"/>
              </a:rPr>
              <a:t>The device must not transport hazardous materials as defined under federal law.</a:t>
            </a:r>
          </a:p>
          <a:p>
            <a:pPr marL="274320" marR="0" indent="0" algn="just">
              <a:spcBef>
                <a:spcPts val="0"/>
              </a:spcBef>
              <a:spcAft>
                <a:spcPts val="0"/>
              </a:spcAft>
              <a:buNone/>
            </a:pPr>
            <a:r>
              <a:rPr lang="en-US" dirty="0">
                <a:solidFill>
                  <a:srgbClr val="000000"/>
                </a:solidFill>
                <a:effectLst/>
                <a:ea typeface="Times New Roman" panose="02020603050405020304" pitchFamily="18" charset="0"/>
              </a:rPr>
              <a:t> </a:t>
            </a:r>
            <a:endParaRPr lang="en-US" dirty="0">
              <a:effectLst/>
              <a:ea typeface="Times New Roman" panose="02020603050405020304" pitchFamily="18" charset="0"/>
            </a:endParaRPr>
          </a:p>
          <a:p>
            <a:pPr marL="457200" marR="0" lvl="0" indent="-457200" algn="just">
              <a:spcBef>
                <a:spcPts val="0"/>
              </a:spcBef>
              <a:spcAft>
                <a:spcPts val="0"/>
              </a:spcAft>
              <a:buFont typeface="+mj-lt"/>
              <a:buAutoNum type="arabicPeriod" startAt="6"/>
            </a:pPr>
            <a:r>
              <a:rPr lang="en-US" dirty="0">
                <a:effectLst/>
                <a:ea typeface="Times New Roman" panose="02020603050405020304" pitchFamily="18" charset="0"/>
              </a:rPr>
              <a:t>The device must be equipped with a marker clearly stating the contact information of the owner. </a:t>
            </a:r>
          </a:p>
        </p:txBody>
      </p:sp>
      <p:sp>
        <p:nvSpPr>
          <p:cNvPr id="5" name="Slide Number Placeholder 4">
            <a:extLst>
              <a:ext uri="{FF2B5EF4-FFF2-40B4-BE49-F238E27FC236}">
                <a16:creationId xmlns:a16="http://schemas.microsoft.com/office/drawing/2014/main" id="{114DC5FF-A3A0-4813-AFBA-6116496FB622}"/>
              </a:ext>
            </a:extLst>
          </p:cNvPr>
          <p:cNvSpPr>
            <a:spLocks noGrp="1"/>
          </p:cNvSpPr>
          <p:nvPr>
            <p:ph type="sldNum" sz="quarter" idx="12"/>
          </p:nvPr>
        </p:nvSpPr>
        <p:spPr/>
        <p:txBody>
          <a:bodyPr/>
          <a:lstStyle/>
          <a:p>
            <a:fld id="{0CFEC368-1D7A-4F81-ABF6-AE0E36BAF64C}" type="slidenum">
              <a:rPr lang="en-US" smtClean="0"/>
              <a:pPr/>
              <a:t>143</a:t>
            </a:fld>
            <a:endParaRPr lang="en-US" dirty="0"/>
          </a:p>
        </p:txBody>
      </p:sp>
    </p:spTree>
    <p:extLst>
      <p:ext uri="{BB962C8B-B14F-4D97-AF65-F5344CB8AC3E}">
        <p14:creationId xmlns:p14="http://schemas.microsoft.com/office/powerpoint/2010/main" val="1567378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6CB8-EDB4-463F-A815-5F0399A3AFE5}"/>
              </a:ext>
            </a:extLst>
          </p:cNvPr>
          <p:cNvSpPr>
            <a:spLocks noGrp="1"/>
          </p:cNvSpPr>
          <p:nvPr>
            <p:ph type="title"/>
          </p:nvPr>
        </p:nvSpPr>
        <p:spPr>
          <a:xfrm>
            <a:off x="154147" y="347472"/>
            <a:ext cx="8835705" cy="1274064"/>
          </a:xfrm>
        </p:spPr>
        <p:txBody>
          <a:bodyPr>
            <a:noAutofit/>
          </a:bodyPr>
          <a:lstStyle/>
          <a:p>
            <a:pPr algn="ctr"/>
            <a:r>
              <a:rPr lang="en-US" sz="3400" dirty="0"/>
              <a:t>Senate Bill 739 (continued) </a:t>
            </a:r>
            <a:br>
              <a:rPr lang="en-US" sz="3400" dirty="0"/>
            </a:br>
            <a:r>
              <a:rPr lang="en-US" sz="3400" u="sng" dirty="0"/>
              <a:t>Personal Delivery Device/PDD/Delivery Robots</a:t>
            </a:r>
            <a:endParaRPr lang="en-US" sz="3400" dirty="0"/>
          </a:p>
        </p:txBody>
      </p:sp>
      <p:sp>
        <p:nvSpPr>
          <p:cNvPr id="3" name="Content Placeholder 2">
            <a:extLst>
              <a:ext uri="{FF2B5EF4-FFF2-40B4-BE49-F238E27FC236}">
                <a16:creationId xmlns:a16="http://schemas.microsoft.com/office/drawing/2014/main" id="{198AF062-0CAA-4C31-A273-6DF564DD6F81}"/>
              </a:ext>
            </a:extLst>
          </p:cNvPr>
          <p:cNvSpPr>
            <a:spLocks noGrp="1"/>
          </p:cNvSpPr>
          <p:nvPr>
            <p:ph idx="1"/>
          </p:nvPr>
        </p:nvSpPr>
        <p:spPr>
          <a:xfrm>
            <a:off x="346220" y="1984587"/>
            <a:ext cx="8451560" cy="5486400"/>
          </a:xfrm>
        </p:spPr>
        <p:txBody>
          <a:bodyPr>
            <a:normAutofit/>
          </a:bodyPr>
          <a:lstStyle/>
          <a:p>
            <a:pPr marL="457200" marR="0" lvl="0" indent="-457200" algn="just">
              <a:spcBef>
                <a:spcPts val="0"/>
              </a:spcBef>
              <a:spcAft>
                <a:spcPts val="0"/>
              </a:spcAft>
              <a:buFont typeface="+mj-lt"/>
              <a:buAutoNum type="arabicPeriod" startAt="7"/>
            </a:pPr>
            <a:r>
              <a:rPr lang="en-US" dirty="0">
                <a:effectLst/>
                <a:ea typeface="Times New Roman" panose="02020603050405020304" pitchFamily="18" charset="0"/>
              </a:rPr>
              <a:t>The device must be equipped with a breaking system allowing the device to come to a controlled stop.</a:t>
            </a:r>
          </a:p>
          <a:p>
            <a:pPr marL="457200" marR="0" lvl="0" indent="-457200" algn="just">
              <a:spcBef>
                <a:spcPts val="0"/>
              </a:spcBef>
              <a:spcAft>
                <a:spcPts val="0"/>
              </a:spcAft>
              <a:buFont typeface="+mj-lt"/>
              <a:buAutoNum type="arabicPeriod" startAt="7"/>
            </a:pPr>
            <a:endParaRPr lang="en-US" dirty="0">
              <a:ea typeface="Times New Roman" panose="02020603050405020304" pitchFamily="18" charset="0"/>
            </a:endParaRPr>
          </a:p>
          <a:p>
            <a:pPr marL="457200" marR="0" lvl="0" indent="-457200" algn="just">
              <a:spcBef>
                <a:spcPts val="0"/>
              </a:spcBef>
              <a:spcAft>
                <a:spcPts val="0"/>
              </a:spcAft>
              <a:buFont typeface="+mj-lt"/>
              <a:buAutoNum type="arabicPeriod" startAt="7"/>
            </a:pPr>
            <a:r>
              <a:rPr lang="en-US" dirty="0">
                <a:effectLst/>
                <a:ea typeface="Times New Roman" panose="02020603050405020304" pitchFamily="18" charset="0"/>
              </a:rPr>
              <a:t>The device must be equipped with front and rear lights when operating at night that are visible from at least 500 feet on all sides of the device.  </a:t>
            </a:r>
          </a:p>
          <a:p>
            <a:pPr marL="0" marR="0" lvl="0" indent="0" algn="just">
              <a:spcBef>
                <a:spcPts val="0"/>
              </a:spcBef>
              <a:spcAft>
                <a:spcPts val="0"/>
              </a:spcAft>
              <a:buNone/>
            </a:pPr>
            <a:endParaRPr lang="en-US" dirty="0">
              <a:ea typeface="Times New Roman" panose="02020603050405020304" pitchFamily="18" charset="0"/>
            </a:endParaRPr>
          </a:p>
          <a:p>
            <a:pPr algn="just">
              <a:spcBef>
                <a:spcPts val="0"/>
              </a:spcBef>
            </a:pPr>
            <a:r>
              <a:rPr lang="en-US" dirty="0">
                <a:effectLst/>
                <a:ea typeface="Times New Roman" panose="02020603050405020304" pitchFamily="18" charset="0"/>
              </a:rPr>
              <a:t>Newly enacted G.S. 20-175.8 makes it an infraction for the operator of a PDD to violate any of these provisions.</a:t>
            </a:r>
          </a:p>
          <a:p>
            <a:pPr marL="0" marR="0" lvl="0" indent="0" algn="just">
              <a:spcBef>
                <a:spcPts val="0"/>
              </a:spcBef>
              <a:spcAft>
                <a:spcPts val="0"/>
              </a:spcAft>
              <a:buNone/>
            </a:pPr>
            <a:endParaRPr lang="en-US" dirty="0">
              <a:effectLst/>
              <a:ea typeface="Times New Roman" panose="02020603050405020304" pitchFamily="18" charset="0"/>
            </a:endParaRPr>
          </a:p>
          <a:p>
            <a:pPr marL="0" marR="0" lvl="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p:txBody>
      </p:sp>
      <p:sp>
        <p:nvSpPr>
          <p:cNvPr id="5" name="Slide Number Placeholder 4">
            <a:extLst>
              <a:ext uri="{FF2B5EF4-FFF2-40B4-BE49-F238E27FC236}">
                <a16:creationId xmlns:a16="http://schemas.microsoft.com/office/drawing/2014/main" id="{114DC5FF-A3A0-4813-AFBA-6116496FB622}"/>
              </a:ext>
            </a:extLst>
          </p:cNvPr>
          <p:cNvSpPr>
            <a:spLocks noGrp="1"/>
          </p:cNvSpPr>
          <p:nvPr>
            <p:ph type="sldNum" sz="quarter" idx="12"/>
          </p:nvPr>
        </p:nvSpPr>
        <p:spPr/>
        <p:txBody>
          <a:bodyPr/>
          <a:lstStyle/>
          <a:p>
            <a:fld id="{0CFEC368-1D7A-4F81-ABF6-AE0E36BAF64C}" type="slidenum">
              <a:rPr lang="en-US" smtClean="0"/>
              <a:pPr/>
              <a:t>144</a:t>
            </a:fld>
            <a:endParaRPr lang="en-US" dirty="0"/>
          </a:p>
        </p:txBody>
      </p:sp>
    </p:spTree>
    <p:extLst>
      <p:ext uri="{BB962C8B-B14F-4D97-AF65-F5344CB8AC3E}">
        <p14:creationId xmlns:p14="http://schemas.microsoft.com/office/powerpoint/2010/main" val="39788414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EBF5-7185-4394-9279-6B86DFB3D0B0}"/>
              </a:ext>
            </a:extLst>
          </p:cNvPr>
          <p:cNvSpPr>
            <a:spLocks noGrp="1"/>
          </p:cNvSpPr>
          <p:nvPr>
            <p:ph type="title"/>
          </p:nvPr>
        </p:nvSpPr>
        <p:spPr>
          <a:xfrm>
            <a:off x="-261981" y="609600"/>
            <a:ext cx="9667962" cy="896894"/>
          </a:xfrm>
        </p:spPr>
        <p:txBody>
          <a:bodyPr>
            <a:noAutofit/>
          </a:bodyPr>
          <a:lstStyle/>
          <a:p>
            <a:pPr algn="ctr"/>
            <a:r>
              <a:rPr lang="en-US" sz="3400" dirty="0"/>
              <a:t>Senate Bill 739 (continued) </a:t>
            </a:r>
            <a:br>
              <a:rPr lang="en-US" sz="3400" dirty="0"/>
            </a:br>
            <a:r>
              <a:rPr lang="en-US" sz="3400" u="sng" dirty="0"/>
              <a:t>Personal Delivery Device/PDD/Delivery Robots</a:t>
            </a:r>
            <a:endParaRPr lang="en-US" sz="3400" dirty="0"/>
          </a:p>
        </p:txBody>
      </p:sp>
      <p:sp>
        <p:nvSpPr>
          <p:cNvPr id="3" name="Content Placeholder 2">
            <a:extLst>
              <a:ext uri="{FF2B5EF4-FFF2-40B4-BE49-F238E27FC236}">
                <a16:creationId xmlns:a16="http://schemas.microsoft.com/office/drawing/2014/main" id="{20C02A71-0CB9-4CDD-9C0A-A61291FAD4C6}"/>
              </a:ext>
            </a:extLst>
          </p:cNvPr>
          <p:cNvSpPr>
            <a:spLocks noGrp="1"/>
          </p:cNvSpPr>
          <p:nvPr>
            <p:ph idx="1"/>
          </p:nvPr>
        </p:nvSpPr>
        <p:spPr>
          <a:xfrm>
            <a:off x="317500" y="2057400"/>
            <a:ext cx="8509000" cy="4876800"/>
          </a:xfrm>
        </p:spPr>
        <p:txBody>
          <a:bodyPr>
            <a:normAutofit/>
          </a:bodyPr>
          <a:lstStyle/>
          <a:p>
            <a:pPr marL="0" indent="0">
              <a:buNone/>
            </a:pPr>
            <a:endParaRPr lang="en-US" dirty="0"/>
          </a:p>
          <a:p>
            <a:r>
              <a:rPr lang="en-US" dirty="0">
                <a:ea typeface="Times New Roman" panose="02020603050405020304" pitchFamily="18" charset="0"/>
              </a:rPr>
              <a:t>E</a:t>
            </a:r>
            <a:r>
              <a:rPr lang="en-US" dirty="0">
                <a:effectLst/>
                <a:ea typeface="Times New Roman" panose="02020603050405020304" pitchFamily="18" charset="0"/>
              </a:rPr>
              <a:t>nacts G.S. 20-175.9 and G.S. 20-175.10. </a:t>
            </a:r>
          </a:p>
          <a:p>
            <a:endParaRPr lang="en-US" dirty="0">
              <a:ea typeface="Times New Roman" panose="02020603050405020304" pitchFamily="18" charset="0"/>
            </a:endParaRPr>
          </a:p>
          <a:p>
            <a:r>
              <a:rPr lang="en-US" dirty="0">
                <a:effectLst/>
                <a:ea typeface="Times New Roman" panose="02020603050405020304" pitchFamily="18" charset="0"/>
              </a:rPr>
              <a:t>Authorizes local governments to regulate the time and place of the operation of PDDs, and also</a:t>
            </a:r>
            <a:r>
              <a:rPr lang="en-US" dirty="0">
                <a:ea typeface="Times New Roman" panose="02020603050405020304" pitchFamily="18" charset="0"/>
              </a:rPr>
              <a:t> </a:t>
            </a:r>
            <a:r>
              <a:rPr lang="en-US" dirty="0">
                <a:effectLst/>
                <a:ea typeface="Times New Roman" panose="02020603050405020304" pitchFamily="18" charset="0"/>
              </a:rPr>
              <a:t>requires PDDs to be insured.</a:t>
            </a:r>
          </a:p>
          <a:p>
            <a:endParaRPr lang="en-US" dirty="0"/>
          </a:p>
        </p:txBody>
      </p:sp>
      <p:sp>
        <p:nvSpPr>
          <p:cNvPr id="5" name="Slide Number Placeholder 4">
            <a:extLst>
              <a:ext uri="{FF2B5EF4-FFF2-40B4-BE49-F238E27FC236}">
                <a16:creationId xmlns:a16="http://schemas.microsoft.com/office/drawing/2014/main" id="{27E8CD14-B4B3-41F3-9AC3-A5385E803408}"/>
              </a:ext>
            </a:extLst>
          </p:cNvPr>
          <p:cNvSpPr>
            <a:spLocks noGrp="1"/>
          </p:cNvSpPr>
          <p:nvPr>
            <p:ph type="sldNum" sz="quarter" idx="12"/>
          </p:nvPr>
        </p:nvSpPr>
        <p:spPr/>
        <p:txBody>
          <a:bodyPr/>
          <a:lstStyle/>
          <a:p>
            <a:fld id="{0CFEC368-1D7A-4F81-ABF6-AE0E36BAF64C}" type="slidenum">
              <a:rPr lang="en-US" smtClean="0"/>
              <a:pPr/>
              <a:t>145</a:t>
            </a:fld>
            <a:endParaRPr lang="en-US" dirty="0"/>
          </a:p>
        </p:txBody>
      </p:sp>
    </p:spTree>
    <p:extLst>
      <p:ext uri="{BB962C8B-B14F-4D97-AF65-F5344CB8AC3E}">
        <p14:creationId xmlns:p14="http://schemas.microsoft.com/office/powerpoint/2010/main" val="10840202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EBF5-7185-4394-9279-6B86DFB3D0B0}"/>
              </a:ext>
            </a:extLst>
          </p:cNvPr>
          <p:cNvSpPr>
            <a:spLocks noGrp="1"/>
          </p:cNvSpPr>
          <p:nvPr>
            <p:ph type="title"/>
          </p:nvPr>
        </p:nvSpPr>
        <p:spPr>
          <a:xfrm>
            <a:off x="-261981" y="609600"/>
            <a:ext cx="9667962" cy="896894"/>
          </a:xfrm>
        </p:spPr>
        <p:txBody>
          <a:bodyPr>
            <a:noAutofit/>
          </a:bodyPr>
          <a:lstStyle/>
          <a:p>
            <a:pPr algn="ctr"/>
            <a:r>
              <a:rPr lang="en-US" sz="3400" dirty="0"/>
              <a:t>Senate Bill 739 (continued) </a:t>
            </a:r>
            <a:br>
              <a:rPr lang="en-US" sz="3400" dirty="0"/>
            </a:br>
            <a:r>
              <a:rPr lang="en-US" sz="3400" u="sng" dirty="0"/>
              <a:t>Personal Delivery Device/PDD/Delivery Robots</a:t>
            </a:r>
            <a:endParaRPr lang="en-US" sz="3400" dirty="0"/>
          </a:p>
        </p:txBody>
      </p:sp>
      <p:sp>
        <p:nvSpPr>
          <p:cNvPr id="3" name="Content Placeholder 2">
            <a:extLst>
              <a:ext uri="{FF2B5EF4-FFF2-40B4-BE49-F238E27FC236}">
                <a16:creationId xmlns:a16="http://schemas.microsoft.com/office/drawing/2014/main" id="{20C02A71-0CB9-4CDD-9C0A-A61291FAD4C6}"/>
              </a:ext>
            </a:extLst>
          </p:cNvPr>
          <p:cNvSpPr>
            <a:spLocks noGrp="1"/>
          </p:cNvSpPr>
          <p:nvPr>
            <p:ph idx="1"/>
          </p:nvPr>
        </p:nvSpPr>
        <p:spPr>
          <a:xfrm>
            <a:off x="304800" y="1981200"/>
            <a:ext cx="8674100" cy="4876800"/>
          </a:xfrm>
        </p:spPr>
        <p:txBody>
          <a:bodyPr>
            <a:normAutofit/>
          </a:bodyPr>
          <a:lstStyle/>
          <a:p>
            <a:pPr marL="0" indent="0">
              <a:buNone/>
            </a:pPr>
            <a:endParaRPr lang="en-US" dirty="0"/>
          </a:p>
          <a:p>
            <a:r>
              <a:rPr lang="en-US" dirty="0">
                <a:effectLst/>
                <a:ea typeface="Times New Roman" panose="02020603050405020304" pitchFamily="18" charset="0"/>
              </a:rPr>
              <a:t>Amends G.S. 20-286(10). </a:t>
            </a:r>
          </a:p>
          <a:p>
            <a:endParaRPr lang="en-US" dirty="0">
              <a:ea typeface="Times New Roman" panose="02020603050405020304" pitchFamily="18" charset="0"/>
            </a:endParaRPr>
          </a:p>
          <a:p>
            <a:r>
              <a:rPr lang="en-US" dirty="0">
                <a:ea typeface="Times New Roman" panose="02020603050405020304" pitchFamily="18" charset="0"/>
              </a:rPr>
              <a:t>S</a:t>
            </a:r>
            <a:r>
              <a:rPr lang="en-US" dirty="0">
                <a:effectLst/>
                <a:ea typeface="Times New Roman" panose="02020603050405020304" pitchFamily="18" charset="0"/>
              </a:rPr>
              <a:t>pecifies that PDDs are </a:t>
            </a:r>
            <a:r>
              <a:rPr lang="en-US" u="sng" dirty="0">
                <a:effectLst/>
                <a:ea typeface="Times New Roman" panose="02020603050405020304" pitchFamily="18" charset="0"/>
              </a:rPr>
              <a:t>not</a:t>
            </a:r>
            <a:r>
              <a:rPr lang="en-US" dirty="0">
                <a:effectLst/>
                <a:ea typeface="Times New Roman" panose="02020603050405020304" pitchFamily="18" charset="0"/>
              </a:rPr>
              <a:t> included in the term “motor vehicle” unless they exceed a weight of 750 pounds, excluding cargo, exceed a length of 40 inches (3.3 feet) when not linked with other devices, and exceed a width of 36 inches (3 feet). </a:t>
            </a:r>
          </a:p>
          <a:p>
            <a:endParaRPr lang="en-US" dirty="0"/>
          </a:p>
        </p:txBody>
      </p:sp>
      <p:sp>
        <p:nvSpPr>
          <p:cNvPr id="5" name="Slide Number Placeholder 4">
            <a:extLst>
              <a:ext uri="{FF2B5EF4-FFF2-40B4-BE49-F238E27FC236}">
                <a16:creationId xmlns:a16="http://schemas.microsoft.com/office/drawing/2014/main" id="{27E8CD14-B4B3-41F3-9AC3-A5385E803408}"/>
              </a:ext>
            </a:extLst>
          </p:cNvPr>
          <p:cNvSpPr>
            <a:spLocks noGrp="1"/>
          </p:cNvSpPr>
          <p:nvPr>
            <p:ph type="sldNum" sz="quarter" idx="12"/>
          </p:nvPr>
        </p:nvSpPr>
        <p:spPr/>
        <p:txBody>
          <a:bodyPr/>
          <a:lstStyle/>
          <a:p>
            <a:fld id="{0CFEC368-1D7A-4F81-ABF6-AE0E36BAF64C}" type="slidenum">
              <a:rPr lang="en-US" smtClean="0"/>
              <a:pPr/>
              <a:t>146</a:t>
            </a:fld>
            <a:endParaRPr lang="en-US" dirty="0"/>
          </a:p>
        </p:txBody>
      </p:sp>
    </p:spTree>
    <p:extLst>
      <p:ext uri="{BB962C8B-B14F-4D97-AF65-F5344CB8AC3E}">
        <p14:creationId xmlns:p14="http://schemas.microsoft.com/office/powerpoint/2010/main" val="3685562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EBF5-7185-4394-9279-6B86DFB3D0B0}"/>
              </a:ext>
            </a:extLst>
          </p:cNvPr>
          <p:cNvSpPr>
            <a:spLocks noGrp="1"/>
          </p:cNvSpPr>
          <p:nvPr>
            <p:ph type="title"/>
          </p:nvPr>
        </p:nvSpPr>
        <p:spPr>
          <a:xfrm>
            <a:off x="-261981" y="533400"/>
            <a:ext cx="9667962" cy="896894"/>
          </a:xfrm>
        </p:spPr>
        <p:txBody>
          <a:bodyPr>
            <a:noAutofit/>
          </a:bodyPr>
          <a:lstStyle/>
          <a:p>
            <a:pPr algn="ctr"/>
            <a:r>
              <a:rPr lang="en-US" sz="3400" dirty="0"/>
              <a:t>Senate Bill 739 (continued) </a:t>
            </a:r>
            <a:br>
              <a:rPr lang="en-US" sz="3400" dirty="0"/>
            </a:br>
            <a:r>
              <a:rPr lang="en-US" sz="3400" u="sng" dirty="0"/>
              <a:t>Personal Delivery Device/PDD/Delivery Robots</a:t>
            </a:r>
            <a:endParaRPr lang="en-US" sz="3400" dirty="0"/>
          </a:p>
        </p:txBody>
      </p:sp>
      <p:sp>
        <p:nvSpPr>
          <p:cNvPr id="3" name="Content Placeholder 2">
            <a:extLst>
              <a:ext uri="{FF2B5EF4-FFF2-40B4-BE49-F238E27FC236}">
                <a16:creationId xmlns:a16="http://schemas.microsoft.com/office/drawing/2014/main" id="{20C02A71-0CB9-4CDD-9C0A-A61291FAD4C6}"/>
              </a:ext>
            </a:extLst>
          </p:cNvPr>
          <p:cNvSpPr>
            <a:spLocks noGrp="1"/>
          </p:cNvSpPr>
          <p:nvPr>
            <p:ph idx="1"/>
          </p:nvPr>
        </p:nvSpPr>
        <p:spPr>
          <a:xfrm>
            <a:off x="304800" y="1937512"/>
            <a:ext cx="8839200" cy="4876800"/>
          </a:xfrm>
        </p:spPr>
        <p:txBody>
          <a:bodyPr>
            <a:normAutofit/>
          </a:bodyPr>
          <a:lstStyle/>
          <a:p>
            <a:pPr marR="0">
              <a:spcBef>
                <a:spcPts val="0"/>
              </a:spcBef>
              <a:spcAft>
                <a:spcPts val="0"/>
              </a:spcAft>
            </a:pPr>
            <a:r>
              <a:rPr lang="en-US" dirty="0">
                <a:effectLst/>
                <a:ea typeface="Times New Roman" panose="02020603050405020304" pitchFamily="18" charset="0"/>
              </a:rPr>
              <a:t>This means that the motor vehicle laws, such as the requirement to have a driver’s license to operate the device, do not apply to PDDs that are within the specifications described above.  </a:t>
            </a:r>
          </a:p>
          <a:p>
            <a:pPr marL="0" marR="0" indent="0">
              <a:spcBef>
                <a:spcPts val="0"/>
              </a:spcBef>
              <a:spcAft>
                <a:spcPts val="0"/>
              </a:spcAft>
              <a:buNone/>
            </a:pPr>
            <a:endParaRPr lang="en-US" dirty="0">
              <a:effectLst/>
              <a:ea typeface="Times New Roman" panose="02020603050405020304" pitchFamily="18" charset="0"/>
            </a:endParaRPr>
          </a:p>
          <a:p>
            <a:pPr marL="0" marR="0" indent="0">
              <a:spcBef>
                <a:spcPts val="0"/>
              </a:spcBef>
              <a:spcAft>
                <a:spcPts val="0"/>
              </a:spcAft>
              <a:buNone/>
            </a:pPr>
            <a:endParaRPr lang="en-US" u="sng" dirty="0">
              <a:effectLst/>
              <a:ea typeface="Times New Roman" panose="02020603050405020304" pitchFamily="18" charset="0"/>
            </a:endParaRPr>
          </a:p>
          <a:p>
            <a:pPr marL="0" marR="0" indent="0">
              <a:spcBef>
                <a:spcPts val="0"/>
              </a:spcBef>
              <a:spcAft>
                <a:spcPts val="0"/>
              </a:spcAft>
              <a:buNone/>
            </a:pPr>
            <a:endParaRPr lang="en-US" u="sng" dirty="0">
              <a:ea typeface="Times New Roman" panose="02020603050405020304" pitchFamily="18" charset="0"/>
            </a:endParaRPr>
          </a:p>
          <a:p>
            <a:pPr marL="0" marR="0" indent="0">
              <a:spcBef>
                <a:spcPts val="0"/>
              </a:spcBef>
              <a:spcAft>
                <a:spcPts val="0"/>
              </a:spcAft>
              <a:buNone/>
            </a:pPr>
            <a:endParaRPr lang="en-US" u="sng" dirty="0">
              <a:effectLst/>
              <a:ea typeface="Times New Roman" panose="02020603050405020304" pitchFamily="18" charset="0"/>
            </a:endParaRPr>
          </a:p>
          <a:p>
            <a:pPr marL="0" marR="0" indent="0">
              <a:spcBef>
                <a:spcPts val="0"/>
              </a:spcBef>
              <a:spcAft>
                <a:spcPts val="0"/>
              </a:spcAft>
              <a:buNone/>
            </a:pPr>
            <a:endParaRPr lang="en-US" u="sng" dirty="0">
              <a:ea typeface="Times New Roman" panose="02020603050405020304" pitchFamily="18" charset="0"/>
            </a:endParaRPr>
          </a:p>
          <a:p>
            <a:pPr marL="0" marR="0" indent="0">
              <a:spcBef>
                <a:spcPts val="0"/>
              </a:spcBef>
              <a:spcAft>
                <a:spcPts val="0"/>
              </a:spcAft>
              <a:buNone/>
            </a:pPr>
            <a:r>
              <a:rPr lang="en-US" dirty="0">
                <a:effectLst/>
                <a:ea typeface="Times New Roman" panose="02020603050405020304" pitchFamily="18" charset="0"/>
              </a:rPr>
              <a:t>- </a:t>
            </a:r>
            <a:r>
              <a:rPr lang="en-US" u="sng" dirty="0">
                <a:effectLst/>
                <a:ea typeface="Times New Roman" panose="02020603050405020304" pitchFamily="18" charset="0"/>
              </a:rPr>
              <a:t>Effective</a:t>
            </a:r>
            <a:r>
              <a:rPr lang="en-US" dirty="0">
                <a:effectLst/>
                <a:ea typeface="Times New Roman" panose="02020603050405020304" pitchFamily="18" charset="0"/>
              </a:rPr>
              <a:t>: July 1, 2020</a:t>
            </a:r>
          </a:p>
          <a:p>
            <a:pPr marL="0" indent="0">
              <a:buNone/>
            </a:pPr>
            <a:r>
              <a:rPr lang="en-US" dirty="0">
                <a:effectLst/>
                <a:ea typeface="Times New Roman" panose="02020603050405020304" pitchFamily="18" charset="0"/>
              </a:rPr>
              <a:t> </a:t>
            </a:r>
          </a:p>
          <a:p>
            <a:endParaRPr lang="en-US" dirty="0"/>
          </a:p>
        </p:txBody>
      </p:sp>
      <p:sp>
        <p:nvSpPr>
          <p:cNvPr id="5" name="Slide Number Placeholder 4">
            <a:extLst>
              <a:ext uri="{FF2B5EF4-FFF2-40B4-BE49-F238E27FC236}">
                <a16:creationId xmlns:a16="http://schemas.microsoft.com/office/drawing/2014/main" id="{27E8CD14-B4B3-41F3-9AC3-A5385E803408}"/>
              </a:ext>
            </a:extLst>
          </p:cNvPr>
          <p:cNvSpPr>
            <a:spLocks noGrp="1"/>
          </p:cNvSpPr>
          <p:nvPr>
            <p:ph type="sldNum" sz="quarter" idx="12"/>
          </p:nvPr>
        </p:nvSpPr>
        <p:spPr/>
        <p:txBody>
          <a:bodyPr/>
          <a:lstStyle/>
          <a:p>
            <a:fld id="{0CFEC368-1D7A-4F81-ABF6-AE0E36BAF64C}" type="slidenum">
              <a:rPr lang="en-US" smtClean="0"/>
              <a:pPr/>
              <a:t>147</a:t>
            </a:fld>
            <a:endParaRPr lang="en-US" dirty="0"/>
          </a:p>
        </p:txBody>
      </p:sp>
    </p:spTree>
    <p:extLst>
      <p:ext uri="{BB962C8B-B14F-4D97-AF65-F5344CB8AC3E}">
        <p14:creationId xmlns:p14="http://schemas.microsoft.com/office/powerpoint/2010/main" val="401405130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9422A-F880-43C1-A0C6-33FC06AB2FF6}"/>
              </a:ext>
            </a:extLst>
          </p:cNvPr>
          <p:cNvSpPr>
            <a:spLocks noGrp="1"/>
          </p:cNvSpPr>
          <p:nvPr>
            <p:ph idx="1"/>
          </p:nvPr>
        </p:nvSpPr>
        <p:spPr>
          <a:xfrm>
            <a:off x="609600" y="2209800"/>
            <a:ext cx="8229600" cy="4876800"/>
          </a:xfrm>
        </p:spPr>
        <p:txBody>
          <a:bodyPr>
            <a:normAutofit/>
          </a:bodyPr>
          <a:lstStyle/>
          <a:p>
            <a:r>
              <a:rPr lang="en-US" dirty="0"/>
              <a:t>Makes numerous appointments to State commissions and boards.  Among those of interest to the criminal justice community are:</a:t>
            </a:r>
          </a:p>
          <a:p>
            <a:endParaRPr lang="en-US" dirty="0"/>
          </a:p>
          <a:p>
            <a:r>
              <a:rPr lang="en-US" sz="2400" dirty="0"/>
              <a:t>The President Pro Tempore of the Senate appoints:		</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D662784-F654-4E95-B50C-A36CB984FE0C}"/>
              </a:ext>
            </a:extLst>
          </p:cNvPr>
          <p:cNvSpPr>
            <a:spLocks noGrp="1"/>
          </p:cNvSpPr>
          <p:nvPr>
            <p:ph type="sldNum" sz="quarter" idx="12"/>
          </p:nvPr>
        </p:nvSpPr>
        <p:spPr/>
        <p:txBody>
          <a:bodyPr/>
          <a:lstStyle/>
          <a:p>
            <a:fld id="{0CFEC368-1D7A-4F81-ABF6-AE0E36BAF64C}" type="slidenum">
              <a:rPr lang="en-US" smtClean="0"/>
              <a:pPr/>
              <a:t>148</a:t>
            </a:fld>
            <a:endParaRPr lang="en-US" dirty="0"/>
          </a:p>
        </p:txBody>
      </p:sp>
      <p:sp>
        <p:nvSpPr>
          <p:cNvPr id="8" name="Title 1">
            <a:extLst>
              <a:ext uri="{FF2B5EF4-FFF2-40B4-BE49-F238E27FC236}">
                <a16:creationId xmlns:a16="http://schemas.microsoft.com/office/drawing/2014/main" id="{2F1CA290-583A-4C92-8CCF-9814A0C9CB10}"/>
              </a:ext>
            </a:extLst>
          </p:cNvPr>
          <p:cNvSpPr>
            <a:spLocks noGrp="1"/>
          </p:cNvSpPr>
          <p:nvPr>
            <p:ph type="title"/>
          </p:nvPr>
        </p:nvSpPr>
        <p:spPr>
          <a:xfrm>
            <a:off x="847638" y="609600"/>
            <a:ext cx="7448724" cy="896894"/>
          </a:xfrm>
        </p:spPr>
        <p:txBody>
          <a:bodyPr>
            <a:noAutofit/>
          </a:bodyPr>
          <a:lstStyle/>
          <a:p>
            <a:pPr algn="ctr"/>
            <a:r>
              <a:rPr lang="en-US" sz="3600" dirty="0"/>
              <a:t>Senate Bill 866  </a:t>
            </a:r>
            <a:br>
              <a:rPr lang="en-US" sz="3600" dirty="0"/>
            </a:br>
            <a:r>
              <a:rPr lang="en-US" sz="3600" u="sng" dirty="0"/>
              <a:t>Additions to 2020 Appointments Bill</a:t>
            </a:r>
            <a:endParaRPr lang="en-US" sz="3600" dirty="0"/>
          </a:p>
        </p:txBody>
      </p:sp>
    </p:spTree>
    <p:extLst>
      <p:ext uri="{BB962C8B-B14F-4D97-AF65-F5344CB8AC3E}">
        <p14:creationId xmlns:p14="http://schemas.microsoft.com/office/powerpoint/2010/main" val="13609089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9422A-F880-43C1-A0C6-33FC06AB2FF6}"/>
              </a:ext>
            </a:extLst>
          </p:cNvPr>
          <p:cNvSpPr>
            <a:spLocks noGrp="1"/>
          </p:cNvSpPr>
          <p:nvPr>
            <p:ph idx="1"/>
          </p:nvPr>
        </p:nvSpPr>
        <p:spPr>
          <a:xfrm>
            <a:off x="457200" y="2233845"/>
            <a:ext cx="8229600" cy="4572000"/>
          </a:xfrm>
        </p:spPr>
        <p:txBody>
          <a:bodyPr>
            <a:normAutofit/>
          </a:bodyPr>
          <a:lstStyle/>
          <a:p>
            <a:pPr marL="514350" indent="-514350">
              <a:buFont typeface="+mj-lt"/>
              <a:buAutoNum type="arabicPeriod"/>
            </a:pPr>
            <a:r>
              <a:rPr lang="en-US" sz="2600" dirty="0"/>
              <a:t>Effective September 1, 2020, Sheriff Larry M. Pierce of Wayne County is appointed to the Domestic Violence Commission for a term expiring on August 31, 2022.</a:t>
            </a:r>
          </a:p>
          <a:p>
            <a:pPr marL="514350" indent="-514350">
              <a:buFont typeface="+mj-lt"/>
              <a:buAutoNum type="arabicPeriod"/>
            </a:pPr>
            <a:endParaRPr lang="en-US" sz="2600" dirty="0"/>
          </a:p>
          <a:p>
            <a:pPr marL="514350" indent="-514350">
              <a:buFont typeface="+mj-lt"/>
              <a:buAutoNum type="arabicPeriod"/>
            </a:pPr>
            <a:r>
              <a:rPr lang="en-US" sz="2600" dirty="0"/>
              <a:t>Effective January 1, 2021, Chief Jeffrey H. Ledford of Cleveland County is appointed to the 911 Board for a term expiring on December 31, 2024.</a:t>
            </a:r>
          </a:p>
          <a:p>
            <a:endParaRPr lang="en-US" dirty="0"/>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D662784-F654-4E95-B50C-A36CB984FE0C}"/>
              </a:ext>
            </a:extLst>
          </p:cNvPr>
          <p:cNvSpPr>
            <a:spLocks noGrp="1"/>
          </p:cNvSpPr>
          <p:nvPr>
            <p:ph type="sldNum" sz="quarter" idx="12"/>
          </p:nvPr>
        </p:nvSpPr>
        <p:spPr/>
        <p:txBody>
          <a:bodyPr/>
          <a:lstStyle/>
          <a:p>
            <a:fld id="{0CFEC368-1D7A-4F81-ABF6-AE0E36BAF64C}" type="slidenum">
              <a:rPr lang="en-US" smtClean="0"/>
              <a:pPr/>
              <a:t>149</a:t>
            </a:fld>
            <a:endParaRPr lang="en-US" dirty="0"/>
          </a:p>
        </p:txBody>
      </p:sp>
      <p:sp>
        <p:nvSpPr>
          <p:cNvPr id="8" name="Title 1">
            <a:extLst>
              <a:ext uri="{FF2B5EF4-FFF2-40B4-BE49-F238E27FC236}">
                <a16:creationId xmlns:a16="http://schemas.microsoft.com/office/drawing/2014/main" id="{2F1CA290-583A-4C92-8CCF-9814A0C9CB10}"/>
              </a:ext>
            </a:extLst>
          </p:cNvPr>
          <p:cNvSpPr>
            <a:spLocks noGrp="1"/>
          </p:cNvSpPr>
          <p:nvPr>
            <p:ph type="title"/>
          </p:nvPr>
        </p:nvSpPr>
        <p:spPr>
          <a:xfrm>
            <a:off x="847638" y="695210"/>
            <a:ext cx="7448724" cy="896894"/>
          </a:xfrm>
        </p:spPr>
        <p:txBody>
          <a:bodyPr>
            <a:noAutofit/>
          </a:bodyPr>
          <a:lstStyle/>
          <a:p>
            <a:pPr algn="ctr"/>
            <a:r>
              <a:rPr lang="en-US" sz="3400" dirty="0"/>
              <a:t>Senate Bill 866 (continued)  </a:t>
            </a:r>
            <a:br>
              <a:rPr lang="en-US" sz="3400" dirty="0"/>
            </a:br>
            <a:r>
              <a:rPr lang="en-US" sz="3400" u="sng" dirty="0"/>
              <a:t>Additions to 2020 Appointments Bill</a:t>
            </a:r>
            <a:endParaRPr lang="en-US" sz="3400" dirty="0"/>
          </a:p>
        </p:txBody>
      </p:sp>
    </p:spTree>
    <p:extLst>
      <p:ext uri="{BB962C8B-B14F-4D97-AF65-F5344CB8AC3E}">
        <p14:creationId xmlns:p14="http://schemas.microsoft.com/office/powerpoint/2010/main" val="1300319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381000" y="533400"/>
            <a:ext cx="8382000" cy="990600"/>
          </a:xfrm>
        </p:spPr>
        <p:txBody>
          <a:bodyPr>
            <a:noAutofit/>
          </a:bodyPr>
          <a:lstStyle/>
          <a:p>
            <a:pPr algn="ctr"/>
            <a:r>
              <a:rPr lang="en-US" sz="3600" dirty="0"/>
              <a:t>House Bill 307</a:t>
            </a:r>
            <a:br>
              <a:rPr lang="en-US" sz="3600" dirty="0"/>
            </a:br>
            <a:r>
              <a:rPr lang="en-US" sz="3600" u="sng" dirty="0"/>
              <a:t>Mod. Utility Vehicle Classification</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2362200"/>
            <a:ext cx="8610600" cy="4876800"/>
          </a:xfrm>
        </p:spPr>
        <p:txBody>
          <a:bodyPr/>
          <a:lstStyle/>
          <a:p>
            <a:r>
              <a:rPr lang="en-US" dirty="0"/>
              <a:t>Amends G.S. 20-4.01. </a:t>
            </a:r>
          </a:p>
          <a:p>
            <a:pPr marL="0" indent="0">
              <a:buNone/>
            </a:pPr>
            <a:endParaRPr lang="en-US" dirty="0"/>
          </a:p>
          <a:p>
            <a:r>
              <a:rPr lang="en-US" dirty="0"/>
              <a:t>Includes in our motor vehicle laws, Chapter 20 of the North Carolina General Statutes, a new classification of vehicle called a “modified utility vehicle.” </a:t>
            </a:r>
          </a:p>
          <a:p>
            <a:pPr marL="0" indent="0">
              <a:buNone/>
            </a:pPr>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15</a:t>
            </a:fld>
            <a:endParaRPr lang="en-US" dirty="0"/>
          </a:p>
        </p:txBody>
      </p:sp>
    </p:spTree>
    <p:extLst>
      <p:ext uri="{BB962C8B-B14F-4D97-AF65-F5344CB8AC3E}">
        <p14:creationId xmlns:p14="http://schemas.microsoft.com/office/powerpoint/2010/main" val="23731841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9422A-F880-43C1-A0C6-33FC06AB2FF6}"/>
              </a:ext>
            </a:extLst>
          </p:cNvPr>
          <p:cNvSpPr>
            <a:spLocks noGrp="1"/>
          </p:cNvSpPr>
          <p:nvPr>
            <p:ph idx="1"/>
          </p:nvPr>
        </p:nvSpPr>
        <p:spPr>
          <a:xfrm>
            <a:off x="457200" y="2362200"/>
            <a:ext cx="8229600" cy="4876800"/>
          </a:xfrm>
        </p:spPr>
        <p:txBody>
          <a:bodyPr>
            <a:normAutofit/>
          </a:bodyPr>
          <a:lstStyle/>
          <a:p>
            <a:r>
              <a:rPr lang="en-US" dirty="0"/>
              <a:t>The Speaker of the House of Representatives appoints:</a:t>
            </a:r>
          </a:p>
          <a:p>
            <a:pPr marL="0" indent="0">
              <a:buNone/>
            </a:pPr>
            <a:endParaRPr lang="en-US" dirty="0"/>
          </a:p>
          <a:p>
            <a:pPr marL="457200" indent="-457200">
              <a:buFont typeface="+mj-lt"/>
              <a:buAutoNum type="arabicPeriod"/>
            </a:pPr>
            <a:r>
              <a:rPr lang="en-US" dirty="0"/>
              <a:t>Effective September 1, 2020, Sheriff Hans Miller of Onslow County is appointed to the Domestic Violence Commission for a term expiring on August 31, 2022.</a:t>
            </a:r>
          </a:p>
          <a:p>
            <a:pPr marL="0" indent="0">
              <a:buNone/>
            </a:pPr>
            <a:endParaRPr lang="en-US" dirty="0"/>
          </a:p>
        </p:txBody>
      </p:sp>
      <p:sp>
        <p:nvSpPr>
          <p:cNvPr id="5" name="Slide Number Placeholder 4">
            <a:extLst>
              <a:ext uri="{FF2B5EF4-FFF2-40B4-BE49-F238E27FC236}">
                <a16:creationId xmlns:a16="http://schemas.microsoft.com/office/drawing/2014/main" id="{9D662784-F654-4E95-B50C-A36CB984FE0C}"/>
              </a:ext>
            </a:extLst>
          </p:cNvPr>
          <p:cNvSpPr>
            <a:spLocks noGrp="1"/>
          </p:cNvSpPr>
          <p:nvPr>
            <p:ph type="sldNum" sz="quarter" idx="12"/>
          </p:nvPr>
        </p:nvSpPr>
        <p:spPr/>
        <p:txBody>
          <a:bodyPr/>
          <a:lstStyle/>
          <a:p>
            <a:fld id="{0CFEC368-1D7A-4F81-ABF6-AE0E36BAF64C}" type="slidenum">
              <a:rPr lang="en-US" smtClean="0"/>
              <a:pPr/>
              <a:t>150</a:t>
            </a:fld>
            <a:endParaRPr lang="en-US" dirty="0"/>
          </a:p>
        </p:txBody>
      </p:sp>
      <p:sp>
        <p:nvSpPr>
          <p:cNvPr id="8" name="Title 1">
            <a:extLst>
              <a:ext uri="{FF2B5EF4-FFF2-40B4-BE49-F238E27FC236}">
                <a16:creationId xmlns:a16="http://schemas.microsoft.com/office/drawing/2014/main" id="{2F1CA290-583A-4C92-8CCF-9814A0C9CB10}"/>
              </a:ext>
            </a:extLst>
          </p:cNvPr>
          <p:cNvSpPr>
            <a:spLocks noGrp="1"/>
          </p:cNvSpPr>
          <p:nvPr>
            <p:ph type="title"/>
          </p:nvPr>
        </p:nvSpPr>
        <p:spPr>
          <a:xfrm>
            <a:off x="847638" y="695210"/>
            <a:ext cx="7448724" cy="896894"/>
          </a:xfrm>
        </p:spPr>
        <p:txBody>
          <a:bodyPr>
            <a:noAutofit/>
          </a:bodyPr>
          <a:lstStyle/>
          <a:p>
            <a:pPr algn="ctr"/>
            <a:r>
              <a:rPr lang="en-US" sz="3400" dirty="0"/>
              <a:t>Senate Bill 866 (continued)  </a:t>
            </a:r>
            <a:br>
              <a:rPr lang="en-US" sz="3400" dirty="0"/>
            </a:br>
            <a:r>
              <a:rPr lang="en-US" sz="3400" u="sng" dirty="0"/>
              <a:t>Additions to 2020 Appointments Bill</a:t>
            </a:r>
            <a:endParaRPr lang="en-US" sz="3400" dirty="0"/>
          </a:p>
        </p:txBody>
      </p:sp>
    </p:spTree>
    <p:extLst>
      <p:ext uri="{BB962C8B-B14F-4D97-AF65-F5344CB8AC3E}">
        <p14:creationId xmlns:p14="http://schemas.microsoft.com/office/powerpoint/2010/main" val="364168188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a:xfrm>
            <a:off x="372708" y="1310017"/>
            <a:ext cx="8229600" cy="4876800"/>
          </a:xfrm>
        </p:spPr>
        <p:txBody>
          <a:bodyPr>
            <a:normAutofit/>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b="1" dirty="0"/>
          </a:p>
          <a:p>
            <a:pPr marL="0" indent="0" algn="ctr">
              <a:buNone/>
            </a:pPr>
            <a:endParaRPr lang="en-US" sz="2200" b="1" dirty="0"/>
          </a:p>
          <a:p>
            <a:pPr marL="0" indent="0" algn="ctr">
              <a:buNone/>
            </a:pPr>
            <a:endParaRPr lang="en-US" sz="2200" b="1" dirty="0"/>
          </a:p>
          <a:p>
            <a:pPr marL="0" indent="0" algn="ctr">
              <a:buNone/>
            </a:pPr>
            <a:r>
              <a:rPr lang="en-US" sz="2200" b="1" dirty="0"/>
              <a:t>Matthew L. Boyatt</a:t>
            </a:r>
          </a:p>
          <a:p>
            <a:pPr marL="0" indent="0" algn="ctr">
              <a:buNone/>
            </a:pPr>
            <a:r>
              <a:rPr lang="en-US" sz="2200" b="1" dirty="0"/>
              <a:t>North Carolina Sheriffs’ Association</a:t>
            </a:r>
          </a:p>
          <a:p>
            <a:pPr marL="0" indent="0" algn="ctr">
              <a:spcBef>
                <a:spcPts val="0"/>
              </a:spcBef>
              <a:buNone/>
            </a:pPr>
            <a:r>
              <a:rPr lang="en-US" sz="2200" b="1" dirty="0"/>
              <a:t>Contact:</a:t>
            </a:r>
          </a:p>
          <a:p>
            <a:pPr marL="0" indent="0" algn="ctr">
              <a:spcBef>
                <a:spcPts val="0"/>
              </a:spcBef>
              <a:buNone/>
            </a:pPr>
            <a:r>
              <a:rPr lang="en-US" sz="1800" b="1" dirty="0">
                <a:solidFill>
                  <a:srgbClr val="000000"/>
                </a:solidFill>
                <a:hlinkClick r:id="rId2">
                  <a:extLst>
                    <a:ext uri="{A12FA001-AC4F-418D-AE19-62706E023703}">
                      <ahyp:hlinkClr xmlns:ahyp="http://schemas.microsoft.com/office/drawing/2018/hyperlinkcolor" val="tx"/>
                    </a:ext>
                  </a:extLst>
                </a:hlinkClick>
              </a:rPr>
              <a:t>mboyatt@ncsheriffs.net</a:t>
            </a:r>
            <a:r>
              <a:rPr lang="en-US" sz="2200" b="1" dirty="0">
                <a:solidFill>
                  <a:srgbClr val="000000"/>
                </a:solidFill>
              </a:rPr>
              <a:t>  </a:t>
            </a:r>
          </a:p>
          <a:p>
            <a:pPr marL="0" indent="0" algn="ctr">
              <a:spcBef>
                <a:spcPts val="0"/>
              </a:spcBef>
              <a:buNone/>
            </a:pPr>
            <a:r>
              <a:rPr lang="en-US" sz="2200" b="1" dirty="0"/>
              <a:t>(919) 459-6467</a:t>
            </a:r>
          </a:p>
          <a:p>
            <a:pPr marL="0" indent="0" algn="ctr">
              <a:spcBef>
                <a:spcPts val="0"/>
              </a:spcBef>
              <a:buNone/>
            </a:pPr>
            <a:endParaRPr lang="en-US" sz="2200" b="1" dirty="0"/>
          </a:p>
          <a:p>
            <a:pPr algn="ctr"/>
            <a:endParaRPr lang="en-US" dirty="0"/>
          </a:p>
        </p:txBody>
      </p:sp>
      <p:pic>
        <p:nvPicPr>
          <p:cNvPr id="5" name="Picture 4" descr="C:\Documents and Settings\eiversen\Local Settings\Temporary Internet Files\Content.IE5\8JWZGK1R\MC900078622[1].wmf"/>
          <p:cNvPicPr>
            <a:picLocks noChangeAspect="1" noChangeArrowheads="1"/>
          </p:cNvPicPr>
          <p:nvPr/>
        </p:nvPicPr>
        <p:blipFill>
          <a:blip r:embed="rId3" cstate="print"/>
          <a:srcRect/>
          <a:stretch>
            <a:fillRect/>
          </a:stretch>
        </p:blipFill>
        <p:spPr bwMode="auto">
          <a:xfrm>
            <a:off x="567558" y="914400"/>
            <a:ext cx="1219200" cy="2622550"/>
          </a:xfrm>
          <a:prstGeom prst="rect">
            <a:avLst/>
          </a:prstGeom>
          <a:noFill/>
          <a:ln w="9525">
            <a:noFill/>
            <a:miter lim="800000"/>
            <a:headEnd/>
            <a:tailEnd/>
          </a:ln>
        </p:spPr>
      </p:pic>
      <p:pic>
        <p:nvPicPr>
          <p:cNvPr id="6" name="Picture 8" descr="C:\Documents and Settings\eiversen\Local Settings\Temporary Internet Files\Content.IE5\LR3U8AAQ\MC900078711[1].wmf"/>
          <p:cNvPicPr>
            <a:picLocks noChangeAspect="1" noChangeArrowheads="1"/>
          </p:cNvPicPr>
          <p:nvPr/>
        </p:nvPicPr>
        <p:blipFill>
          <a:blip r:embed="rId4" cstate="print"/>
          <a:srcRect/>
          <a:stretch>
            <a:fillRect/>
          </a:stretch>
        </p:blipFill>
        <p:spPr bwMode="auto">
          <a:xfrm>
            <a:off x="7239000" y="890752"/>
            <a:ext cx="1030288" cy="2500313"/>
          </a:xfrm>
          <a:prstGeom prst="rect">
            <a:avLst/>
          </a:prstGeom>
          <a:noFill/>
          <a:ln w="9525">
            <a:noFill/>
            <a:miter lim="800000"/>
            <a:headEnd/>
            <a:tailEnd/>
          </a:ln>
        </p:spPr>
      </p:pic>
      <p:sp>
        <p:nvSpPr>
          <p:cNvPr id="8" name="TextBox 7"/>
          <p:cNvSpPr txBox="1"/>
          <p:nvPr/>
        </p:nvSpPr>
        <p:spPr>
          <a:xfrm>
            <a:off x="3429000" y="901238"/>
            <a:ext cx="2286000" cy="3154710"/>
          </a:xfrm>
          <a:prstGeom prst="rect">
            <a:avLst/>
          </a:prstGeom>
          <a:noFill/>
        </p:spPr>
        <p:txBody>
          <a:bodyPr wrap="square" rtlCol="0">
            <a:spAutoFit/>
          </a:bodyPr>
          <a:lstStyle/>
          <a:p>
            <a:pPr algn="ctr"/>
            <a:r>
              <a:rPr lang="en-US" sz="19900" b="1" dirty="0">
                <a:ln w="18000">
                  <a:solidFill>
                    <a:srgbClr val="AD8F67">
                      <a:satMod val="140000"/>
                    </a:srgbClr>
                  </a:solidFill>
                  <a:prstDash val="solid"/>
                  <a:miter lim="800000"/>
                </a:ln>
                <a:solidFill>
                  <a:srgbClr val="FF0000"/>
                </a:solidFill>
                <a:effectLst>
                  <a:outerShdw blurRad="38100" dist="38100" dir="2700000" algn="tl">
                    <a:srgbClr val="000000">
                      <a:alpha val="43137"/>
                    </a:srgbClr>
                  </a:outerShdw>
                </a:effectLst>
                <a:latin typeface="Calibri" panose="020F0502020204030204" pitchFamily="34" charset="0"/>
              </a:rPr>
              <a:t>?</a:t>
            </a:r>
          </a:p>
        </p:txBody>
      </p:sp>
      <p:sp>
        <p:nvSpPr>
          <p:cNvPr id="7" name="Slide Number Placeholder 6">
            <a:extLst>
              <a:ext uri="{FF2B5EF4-FFF2-40B4-BE49-F238E27FC236}">
                <a16:creationId xmlns:a16="http://schemas.microsoft.com/office/drawing/2014/main" id="{A82ED997-327C-4367-B28C-EFDC1781CA3F}"/>
              </a:ext>
            </a:extLst>
          </p:cNvPr>
          <p:cNvSpPr>
            <a:spLocks noGrp="1"/>
          </p:cNvSpPr>
          <p:nvPr>
            <p:ph type="sldNum" sz="quarter" idx="12"/>
          </p:nvPr>
        </p:nvSpPr>
        <p:spPr/>
        <p:txBody>
          <a:bodyPr/>
          <a:lstStyle/>
          <a:p>
            <a:fld id="{0CFEC368-1D7A-4F81-ABF6-AE0E36BAF64C}" type="slidenum">
              <a:rPr lang="en-US" smtClean="0"/>
              <a:pPr/>
              <a:t>151</a:t>
            </a:fld>
            <a:endParaRPr lang="en-US" dirty="0"/>
          </a:p>
        </p:txBody>
      </p:sp>
    </p:spTree>
    <p:extLst>
      <p:ext uri="{BB962C8B-B14F-4D97-AF65-F5344CB8AC3E}">
        <p14:creationId xmlns:p14="http://schemas.microsoft.com/office/powerpoint/2010/main" val="214562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D4B3-7F06-4F13-A0FC-3D93BB7BCABE}"/>
              </a:ext>
            </a:extLst>
          </p:cNvPr>
          <p:cNvSpPr>
            <a:spLocks noGrp="1"/>
          </p:cNvSpPr>
          <p:nvPr>
            <p:ph type="title"/>
          </p:nvPr>
        </p:nvSpPr>
        <p:spPr>
          <a:xfrm>
            <a:off x="437444" y="533400"/>
            <a:ext cx="8229600" cy="990600"/>
          </a:xfrm>
        </p:spPr>
        <p:txBody>
          <a:bodyPr>
            <a:noAutofit/>
          </a:bodyPr>
          <a:lstStyle/>
          <a:p>
            <a:pPr algn="ctr"/>
            <a:r>
              <a:rPr lang="en-US" sz="3600" dirty="0"/>
              <a:t>House Bill 307 (continued) </a:t>
            </a:r>
            <a:br>
              <a:rPr lang="en-US" sz="3600" dirty="0"/>
            </a:br>
            <a:r>
              <a:rPr lang="en-US" sz="3600" u="sng" dirty="0"/>
              <a:t>Mod. Utility Vehicle Classification</a:t>
            </a:r>
            <a:endParaRPr lang="en-US" sz="3600" dirty="0"/>
          </a:p>
        </p:txBody>
      </p:sp>
      <p:sp>
        <p:nvSpPr>
          <p:cNvPr id="3" name="Content Placeholder 2">
            <a:extLst>
              <a:ext uri="{FF2B5EF4-FFF2-40B4-BE49-F238E27FC236}">
                <a16:creationId xmlns:a16="http://schemas.microsoft.com/office/drawing/2014/main" id="{BF041FAC-38E4-4169-81BA-52E602429901}"/>
              </a:ext>
            </a:extLst>
          </p:cNvPr>
          <p:cNvSpPr>
            <a:spLocks noGrp="1"/>
          </p:cNvSpPr>
          <p:nvPr>
            <p:ph idx="1"/>
          </p:nvPr>
        </p:nvSpPr>
        <p:spPr>
          <a:xfrm>
            <a:off x="198966" y="2286000"/>
            <a:ext cx="8746067" cy="4876800"/>
          </a:xfrm>
        </p:spPr>
        <p:txBody>
          <a:bodyPr/>
          <a:lstStyle/>
          <a:p>
            <a:r>
              <a:rPr lang="en-US" dirty="0"/>
              <a:t>Modified utility vehicle is now defined in </a:t>
            </a:r>
            <a:r>
              <a:rPr lang="en-US" dirty="0">
                <a:effectLst/>
                <a:ea typeface="Times New Roman" panose="02020603050405020304" pitchFamily="18" charset="0"/>
              </a:rPr>
              <a:t>G.S. 20-4.01(27) </a:t>
            </a:r>
            <a:r>
              <a:rPr lang="en-US" dirty="0"/>
              <a:t>as a four-wheeled motor vehicle that is manufactured for off-road use with an engine displacement greater than 2,400 cubic centimeters, an overall length of 142 inches (11.8 feet) or greater, an overall width of 58 inches (4.8 feet) or greater, an overall height of 70 inches (5.8 feet) or greater, a maximum speed capability of 40 miles per hour or greater, and that does not require an operator or passenger to straddle a seat. </a:t>
            </a:r>
          </a:p>
        </p:txBody>
      </p:sp>
      <p:sp>
        <p:nvSpPr>
          <p:cNvPr id="5" name="Slide Number Placeholder 4">
            <a:extLst>
              <a:ext uri="{FF2B5EF4-FFF2-40B4-BE49-F238E27FC236}">
                <a16:creationId xmlns:a16="http://schemas.microsoft.com/office/drawing/2014/main" id="{4B77417A-393A-435E-971E-ED5E1D03633C}"/>
              </a:ext>
            </a:extLst>
          </p:cNvPr>
          <p:cNvSpPr>
            <a:spLocks noGrp="1"/>
          </p:cNvSpPr>
          <p:nvPr>
            <p:ph type="sldNum" sz="quarter" idx="12"/>
          </p:nvPr>
        </p:nvSpPr>
        <p:spPr/>
        <p:txBody>
          <a:bodyPr/>
          <a:lstStyle/>
          <a:p>
            <a:fld id="{0CFEC368-1D7A-4F81-ABF6-AE0E36BAF64C}" type="slidenum">
              <a:rPr lang="en-US" smtClean="0"/>
              <a:pPr/>
              <a:t>16</a:t>
            </a:fld>
            <a:endParaRPr lang="en-US" dirty="0"/>
          </a:p>
        </p:txBody>
      </p:sp>
    </p:spTree>
    <p:extLst>
      <p:ext uri="{BB962C8B-B14F-4D97-AF65-F5344CB8AC3E}">
        <p14:creationId xmlns:p14="http://schemas.microsoft.com/office/powerpoint/2010/main" val="2536855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FA61-BDE5-401D-9CB7-E1F89C7F718E}"/>
              </a:ext>
            </a:extLst>
          </p:cNvPr>
          <p:cNvSpPr>
            <a:spLocks noGrp="1"/>
          </p:cNvSpPr>
          <p:nvPr>
            <p:ph type="title"/>
          </p:nvPr>
        </p:nvSpPr>
        <p:spPr>
          <a:xfrm>
            <a:off x="426156" y="527756"/>
            <a:ext cx="8229600" cy="990600"/>
          </a:xfrm>
        </p:spPr>
        <p:txBody>
          <a:bodyPr>
            <a:noAutofit/>
          </a:bodyPr>
          <a:lstStyle/>
          <a:p>
            <a:pPr algn="ctr"/>
            <a:r>
              <a:rPr lang="en-US" sz="3600" dirty="0"/>
              <a:t>House Bill 307 (continued) </a:t>
            </a:r>
            <a:br>
              <a:rPr lang="en-US" sz="3600" dirty="0"/>
            </a:br>
            <a:r>
              <a:rPr lang="en-US" sz="3600" u="sng" dirty="0"/>
              <a:t>Mod. Utility Vehicle Classification</a:t>
            </a:r>
            <a:endParaRPr lang="en-US" sz="3600" dirty="0"/>
          </a:p>
        </p:txBody>
      </p:sp>
      <p:sp>
        <p:nvSpPr>
          <p:cNvPr id="3" name="Content Placeholder 2">
            <a:extLst>
              <a:ext uri="{FF2B5EF4-FFF2-40B4-BE49-F238E27FC236}">
                <a16:creationId xmlns:a16="http://schemas.microsoft.com/office/drawing/2014/main" id="{763C91A1-329F-45F8-86E2-F519E4E97455}"/>
              </a:ext>
            </a:extLst>
          </p:cNvPr>
          <p:cNvSpPr>
            <a:spLocks noGrp="1"/>
          </p:cNvSpPr>
          <p:nvPr>
            <p:ph idx="1"/>
          </p:nvPr>
        </p:nvSpPr>
        <p:spPr>
          <a:xfrm>
            <a:off x="152400" y="1447800"/>
            <a:ext cx="8839199" cy="4876800"/>
          </a:xfrm>
        </p:spPr>
        <p:txBody>
          <a:bodyPr>
            <a:normAutofit/>
          </a:bodyPr>
          <a:lstStyle/>
          <a:p>
            <a:pPr marL="0" indent="0">
              <a:buNone/>
            </a:pPr>
            <a:endParaRPr lang="en-US" dirty="0"/>
          </a:p>
          <a:p>
            <a:r>
              <a:rPr lang="en-US" dirty="0"/>
              <a:t>The bill also amends G.S. 20-121.1 to allow the use of modified utility vehicles on streets and highways where the posted speed limit is 55 miles per hour or less.</a:t>
            </a:r>
          </a:p>
          <a:p>
            <a:endParaRPr lang="en-US" dirty="0"/>
          </a:p>
          <a:p>
            <a:r>
              <a:rPr lang="en-US" dirty="0"/>
              <a:t>These vehicles must be insured, registered with the NCDMV, and must be equipped with the common safety features associated with a motor vehicle (such as a horn, turn signals, headlights, etc.).</a:t>
            </a:r>
          </a:p>
          <a:p>
            <a:endParaRPr lang="en-US" dirty="0"/>
          </a:p>
          <a:p>
            <a:pPr>
              <a:buFontTx/>
              <a:buChar char="-"/>
            </a:pPr>
            <a:r>
              <a:rPr lang="en-US" u="sng" dirty="0"/>
              <a:t>Effective</a:t>
            </a:r>
            <a:r>
              <a:rPr lang="en-US" dirty="0"/>
              <a:t>: October 1, 2020</a:t>
            </a:r>
          </a:p>
          <a:p>
            <a:pPr marL="0" indent="0">
              <a:buNone/>
            </a:pPr>
            <a:endParaRPr lang="en-US" dirty="0"/>
          </a:p>
        </p:txBody>
      </p:sp>
      <p:sp>
        <p:nvSpPr>
          <p:cNvPr id="6" name="Slide Number Placeholder 5">
            <a:extLst>
              <a:ext uri="{FF2B5EF4-FFF2-40B4-BE49-F238E27FC236}">
                <a16:creationId xmlns:a16="http://schemas.microsoft.com/office/drawing/2014/main" id="{31101347-B681-4CAB-9F1C-0F600B726821}"/>
              </a:ext>
            </a:extLst>
          </p:cNvPr>
          <p:cNvSpPr>
            <a:spLocks noGrp="1"/>
          </p:cNvSpPr>
          <p:nvPr>
            <p:ph type="sldNum" sz="quarter" idx="12"/>
          </p:nvPr>
        </p:nvSpPr>
        <p:spPr/>
        <p:txBody>
          <a:bodyPr/>
          <a:lstStyle/>
          <a:p>
            <a:fld id="{0CFEC368-1D7A-4F81-ABF6-AE0E36BAF64C}" type="slidenum">
              <a:rPr lang="en-US" smtClean="0"/>
              <a:pPr/>
              <a:t>17</a:t>
            </a:fld>
            <a:endParaRPr lang="en-US" dirty="0"/>
          </a:p>
        </p:txBody>
      </p:sp>
    </p:spTree>
    <p:extLst>
      <p:ext uri="{BB962C8B-B14F-4D97-AF65-F5344CB8AC3E}">
        <p14:creationId xmlns:p14="http://schemas.microsoft.com/office/powerpoint/2010/main" val="1532578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FA61-BDE5-401D-9CB7-E1F89C7F718E}"/>
              </a:ext>
            </a:extLst>
          </p:cNvPr>
          <p:cNvSpPr>
            <a:spLocks noGrp="1"/>
          </p:cNvSpPr>
          <p:nvPr>
            <p:ph type="title"/>
          </p:nvPr>
        </p:nvSpPr>
        <p:spPr>
          <a:xfrm>
            <a:off x="426156" y="527756"/>
            <a:ext cx="8229600" cy="990600"/>
          </a:xfrm>
        </p:spPr>
        <p:txBody>
          <a:bodyPr>
            <a:noAutofit/>
          </a:bodyPr>
          <a:lstStyle/>
          <a:p>
            <a:pPr algn="ctr"/>
            <a:r>
              <a:rPr lang="en-US" sz="3600" dirty="0"/>
              <a:t>House Bill 307 (continued) </a:t>
            </a:r>
            <a:br>
              <a:rPr lang="en-US" sz="3600" dirty="0"/>
            </a:br>
            <a:r>
              <a:rPr lang="en-US" sz="3600" u="sng" dirty="0"/>
              <a:t>Mod. Utility Vehicle Classification</a:t>
            </a:r>
            <a:endParaRPr lang="en-US" sz="3600" dirty="0"/>
          </a:p>
        </p:txBody>
      </p:sp>
      <p:sp>
        <p:nvSpPr>
          <p:cNvPr id="3" name="Content Placeholder 2">
            <a:extLst>
              <a:ext uri="{FF2B5EF4-FFF2-40B4-BE49-F238E27FC236}">
                <a16:creationId xmlns:a16="http://schemas.microsoft.com/office/drawing/2014/main" id="{763C91A1-329F-45F8-86E2-F519E4E97455}"/>
              </a:ext>
            </a:extLst>
          </p:cNvPr>
          <p:cNvSpPr>
            <a:spLocks noGrp="1"/>
          </p:cNvSpPr>
          <p:nvPr>
            <p:ph idx="1"/>
          </p:nvPr>
        </p:nvSpPr>
        <p:spPr>
          <a:xfrm>
            <a:off x="152400" y="2057400"/>
            <a:ext cx="8839199" cy="4876800"/>
          </a:xfrm>
        </p:spPr>
        <p:txBody>
          <a:bodyPr>
            <a:normAutofit/>
          </a:bodyPr>
          <a:lstStyle/>
          <a:p>
            <a:pPr marL="0" indent="0">
              <a:buNone/>
            </a:pPr>
            <a:endParaRPr lang="en-US" dirty="0"/>
          </a:p>
          <a:p>
            <a:r>
              <a:rPr lang="en-US" u="sng" dirty="0"/>
              <a:t>Note</a:t>
            </a:r>
            <a:r>
              <a:rPr lang="en-US" dirty="0"/>
              <a:t>: Modified utility vehicles </a:t>
            </a:r>
            <a:r>
              <a:rPr lang="en-US" dirty="0">
                <a:effectLst/>
                <a:ea typeface="Times New Roman" panose="02020603050405020304" pitchFamily="18" charset="0"/>
              </a:rPr>
              <a:t>are commonly used on farms to haul feed, hay, and supplies as well as at schools, where they are used to transport water jugs, sports equipment and occasionally</a:t>
            </a:r>
            <a:r>
              <a:rPr lang="en-US" dirty="0">
                <a:ea typeface="Times New Roman" panose="02020603050405020304" pitchFamily="18" charset="0"/>
              </a:rPr>
              <a:t> </a:t>
            </a:r>
            <a:r>
              <a:rPr lang="en-US" dirty="0">
                <a:effectLst/>
                <a:ea typeface="Times New Roman" panose="02020603050405020304" pitchFamily="18" charset="0"/>
              </a:rPr>
              <a:t>athletes.  </a:t>
            </a:r>
          </a:p>
          <a:p>
            <a:endParaRPr lang="en-US" dirty="0">
              <a:ea typeface="Times New Roman" panose="02020603050405020304" pitchFamily="18" charset="0"/>
            </a:endParaRPr>
          </a:p>
          <a:p>
            <a:r>
              <a:rPr lang="en-US" dirty="0">
                <a:effectLst/>
                <a:ea typeface="Times New Roman" panose="02020603050405020304" pitchFamily="18" charset="0"/>
              </a:rPr>
              <a:t>All-terrain vehicles and golf carts are not included in this definition.</a:t>
            </a:r>
          </a:p>
          <a:p>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31101347-B681-4CAB-9F1C-0F600B726821}"/>
              </a:ext>
            </a:extLst>
          </p:cNvPr>
          <p:cNvSpPr>
            <a:spLocks noGrp="1"/>
          </p:cNvSpPr>
          <p:nvPr>
            <p:ph type="sldNum" sz="quarter" idx="12"/>
          </p:nvPr>
        </p:nvSpPr>
        <p:spPr/>
        <p:txBody>
          <a:bodyPr/>
          <a:lstStyle/>
          <a:p>
            <a:fld id="{0CFEC368-1D7A-4F81-ABF6-AE0E36BAF64C}" type="slidenum">
              <a:rPr lang="en-US" smtClean="0"/>
              <a:pPr/>
              <a:t>18</a:t>
            </a:fld>
            <a:endParaRPr lang="en-US" dirty="0"/>
          </a:p>
        </p:txBody>
      </p:sp>
    </p:spTree>
    <p:extLst>
      <p:ext uri="{BB962C8B-B14F-4D97-AF65-F5344CB8AC3E}">
        <p14:creationId xmlns:p14="http://schemas.microsoft.com/office/powerpoint/2010/main" val="2517219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358930"/>
            <a:ext cx="8382000" cy="990600"/>
          </a:xfrm>
        </p:spPr>
        <p:txBody>
          <a:bodyPr>
            <a:normAutofit fontScale="90000"/>
          </a:bodyPr>
          <a:lstStyle/>
          <a:p>
            <a:pPr algn="ctr"/>
            <a:r>
              <a:rPr lang="en-US" dirty="0"/>
              <a:t>House Bill 308</a:t>
            </a:r>
            <a:br>
              <a:rPr lang="en-US" dirty="0"/>
            </a:br>
            <a:r>
              <a:rPr lang="en-US" sz="3600" u="sng" dirty="0"/>
              <a:t>Regulatory Reform Act of 2020</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1752600"/>
            <a:ext cx="8229600" cy="4876800"/>
          </a:xfrm>
        </p:spPr>
        <p:txBody>
          <a:bodyPr/>
          <a:lstStyle/>
          <a:p>
            <a:r>
              <a:rPr lang="en-US" dirty="0"/>
              <a:t>Amends G.S. </a:t>
            </a:r>
            <a:r>
              <a:rPr lang="en-US" dirty="0">
                <a:effectLst/>
                <a:ea typeface="Times New Roman" panose="02020603050405020304" pitchFamily="18" charset="0"/>
              </a:rPr>
              <a:t>14-258.1</a:t>
            </a:r>
            <a:r>
              <a:rPr lang="en-US" dirty="0"/>
              <a:t>.</a:t>
            </a:r>
          </a:p>
          <a:p>
            <a:endParaRPr lang="en-US" dirty="0"/>
          </a:p>
          <a:p>
            <a:r>
              <a:rPr lang="en-US" dirty="0">
                <a:ea typeface="Times New Roman" panose="02020603050405020304" pitchFamily="18" charset="0"/>
              </a:rPr>
              <a:t>C</a:t>
            </a:r>
            <a:r>
              <a:rPr lang="en-US" dirty="0">
                <a:effectLst/>
                <a:ea typeface="Times New Roman" panose="02020603050405020304" pitchFamily="18" charset="0"/>
              </a:rPr>
              <a:t>larifies that a sheriff or other person in charge of a local confinement facility may authorize inmates to use a mobile telephone or other wireless communications device (such as a tablet) that has been approved for use by inmates by the sheriff or other person in charge of the local confinement facility. </a:t>
            </a:r>
          </a:p>
          <a:p>
            <a:endParaRPr lang="en-US" dirty="0">
              <a:effectLst/>
              <a:ea typeface="Times New Roman" panose="02020603050405020304" pitchFamily="18" charset="0"/>
            </a:endParaRPr>
          </a:p>
          <a:p>
            <a:pPr>
              <a:buFontTx/>
              <a:buChar char="-"/>
            </a:pPr>
            <a:r>
              <a:rPr lang="en-US" u="sng" dirty="0"/>
              <a:t>Effective</a:t>
            </a:r>
            <a:r>
              <a:rPr lang="en-US" dirty="0"/>
              <a:t>: August 1, 2020</a:t>
            </a:r>
          </a:p>
          <a:p>
            <a:pPr marL="0" indent="0">
              <a:buNone/>
            </a:pPr>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19</a:t>
            </a:fld>
            <a:endParaRPr lang="en-US" dirty="0"/>
          </a:p>
        </p:txBody>
      </p:sp>
    </p:spTree>
    <p:extLst>
      <p:ext uri="{BB962C8B-B14F-4D97-AF65-F5344CB8AC3E}">
        <p14:creationId xmlns:p14="http://schemas.microsoft.com/office/powerpoint/2010/main" val="99028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WELCOME</a:t>
            </a:r>
          </a:p>
        </p:txBody>
      </p:sp>
      <p:sp>
        <p:nvSpPr>
          <p:cNvPr id="3" name="Content Placeholder 2"/>
          <p:cNvSpPr>
            <a:spLocks noGrp="1"/>
          </p:cNvSpPr>
          <p:nvPr>
            <p:ph idx="1"/>
          </p:nvPr>
        </p:nvSpPr>
        <p:spPr/>
        <p:txBody>
          <a:bodyPr anchor="t">
            <a:normAutofit/>
          </a:bodyPr>
          <a:lstStyle/>
          <a:p>
            <a:pPr marL="0" indent="0" algn="ctr">
              <a:buNone/>
            </a:pPr>
            <a:endParaRPr lang="en-US" sz="2800" b="1" dirty="0"/>
          </a:p>
          <a:p>
            <a:pPr marL="0" indent="0" algn="ctr">
              <a:buNone/>
            </a:pPr>
            <a:endParaRPr lang="en-US" sz="2800" b="1" dirty="0"/>
          </a:p>
          <a:p>
            <a:pPr marL="0" indent="0" algn="ctr">
              <a:buNone/>
            </a:pPr>
            <a:r>
              <a:rPr lang="en-US" sz="2800" b="1" dirty="0"/>
              <a:t>Matthew L. Boyatt</a:t>
            </a:r>
          </a:p>
          <a:p>
            <a:pPr marL="0" indent="0" algn="ctr">
              <a:buNone/>
            </a:pPr>
            <a:r>
              <a:rPr lang="en-US" sz="2800" b="1" dirty="0"/>
              <a:t>Deputy General Counsel</a:t>
            </a:r>
          </a:p>
          <a:p>
            <a:pPr marL="0" indent="0" algn="ctr">
              <a:buNone/>
            </a:pPr>
            <a:r>
              <a:rPr lang="en-US" sz="2800" b="1" dirty="0"/>
              <a:t>North Carolina Sheriffs' Association</a:t>
            </a:r>
          </a:p>
        </p:txBody>
      </p:sp>
      <p:sp>
        <p:nvSpPr>
          <p:cNvPr id="5" name="Slide Number Placeholder 4">
            <a:extLst>
              <a:ext uri="{FF2B5EF4-FFF2-40B4-BE49-F238E27FC236}">
                <a16:creationId xmlns:a16="http://schemas.microsoft.com/office/drawing/2014/main" id="{51DC3F15-C4F0-4093-8364-4D2DF41E5B91}"/>
              </a:ext>
            </a:extLst>
          </p:cNvPr>
          <p:cNvSpPr>
            <a:spLocks noGrp="1"/>
          </p:cNvSpPr>
          <p:nvPr>
            <p:ph type="sldNum" sz="quarter" idx="12"/>
          </p:nvPr>
        </p:nvSpPr>
        <p:spPr/>
        <p:txBody>
          <a:bodyPr/>
          <a:lstStyle/>
          <a:p>
            <a:fld id="{0CFEC368-1D7A-4F81-ABF6-AE0E36BAF64C}" type="slidenum">
              <a:rPr lang="en-US" smtClean="0"/>
              <a:pPr/>
              <a:t>2</a:t>
            </a:fld>
            <a:endParaRPr lang="en-US" dirty="0"/>
          </a:p>
        </p:txBody>
      </p:sp>
    </p:spTree>
    <p:extLst>
      <p:ext uri="{BB962C8B-B14F-4D97-AF65-F5344CB8AC3E}">
        <p14:creationId xmlns:p14="http://schemas.microsoft.com/office/powerpoint/2010/main" val="411085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358930"/>
            <a:ext cx="8382000" cy="990600"/>
          </a:xfrm>
        </p:spPr>
        <p:txBody>
          <a:bodyPr>
            <a:normAutofit fontScale="90000"/>
          </a:bodyPr>
          <a:lstStyle/>
          <a:p>
            <a:pPr algn="ctr"/>
            <a:r>
              <a:rPr lang="en-US" dirty="0"/>
              <a:t>House Bill 308 (continued)</a:t>
            </a:r>
            <a:br>
              <a:rPr lang="en-US" dirty="0"/>
            </a:br>
            <a:r>
              <a:rPr lang="en-US" sz="3600" u="sng" dirty="0"/>
              <a:t>Regulatory Reform Act of 2020</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1951623"/>
            <a:ext cx="8229600" cy="4876800"/>
          </a:xfrm>
        </p:spPr>
        <p:txBody>
          <a:bodyPr/>
          <a:lstStyle/>
          <a:p>
            <a:r>
              <a:rPr lang="en-US" dirty="0">
                <a:ea typeface="Times New Roman" panose="02020603050405020304" pitchFamily="18" charset="0"/>
              </a:rPr>
              <a:t>Prior to this amendment to G.S. </a:t>
            </a:r>
            <a:r>
              <a:rPr lang="en-US" dirty="0">
                <a:effectLst/>
                <a:ea typeface="Times New Roman" panose="02020603050405020304" pitchFamily="18" charset="0"/>
              </a:rPr>
              <a:t>14-258.1, the Division of Adult Correction and Juvenile Justice of the North Carolina Department of Public Safety (DPS) was authorized to approve the use of a mobile telephone or other wireless </a:t>
            </a:r>
            <a:r>
              <a:rPr lang="en-US" dirty="0">
                <a:ea typeface="Times New Roman" panose="02020603050405020304" pitchFamily="18" charset="0"/>
              </a:rPr>
              <a:t>communications device (such as a tablet) by inmates in our State prisons. </a:t>
            </a:r>
          </a:p>
          <a:p>
            <a:endParaRPr lang="en-US" dirty="0">
              <a:effectLst/>
              <a:ea typeface="Times New Roman" panose="02020603050405020304" pitchFamily="18" charset="0"/>
            </a:endParaRPr>
          </a:p>
          <a:p>
            <a:r>
              <a:rPr lang="en-US" dirty="0">
                <a:ea typeface="Times New Roman" panose="02020603050405020304" pitchFamily="18" charset="0"/>
              </a:rPr>
              <a:t>This provision of law authorizing DPS to approve the use of certain wireless communications devices by inmates in State prisons has not changed.</a:t>
            </a:r>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20</a:t>
            </a:fld>
            <a:endParaRPr lang="en-US" dirty="0"/>
          </a:p>
        </p:txBody>
      </p:sp>
    </p:spTree>
    <p:extLst>
      <p:ext uri="{BB962C8B-B14F-4D97-AF65-F5344CB8AC3E}">
        <p14:creationId xmlns:p14="http://schemas.microsoft.com/office/powerpoint/2010/main" val="357743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358930"/>
            <a:ext cx="8382000" cy="990600"/>
          </a:xfrm>
        </p:spPr>
        <p:txBody>
          <a:bodyPr>
            <a:normAutofit fontScale="90000"/>
          </a:bodyPr>
          <a:lstStyle/>
          <a:p>
            <a:pPr algn="ctr"/>
            <a:r>
              <a:rPr lang="en-US" dirty="0"/>
              <a:t>House Bill 308 (continued)</a:t>
            </a:r>
            <a:br>
              <a:rPr lang="en-US" dirty="0"/>
            </a:br>
            <a:r>
              <a:rPr lang="en-US" sz="3600" u="sng" dirty="0"/>
              <a:t>Regulatory Reform Act of 2020</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1951623"/>
            <a:ext cx="8229600" cy="4876800"/>
          </a:xfrm>
        </p:spPr>
        <p:txBody>
          <a:bodyPr/>
          <a:lstStyle/>
          <a:p>
            <a:r>
              <a:rPr lang="en-US" dirty="0"/>
              <a:t>Amends G.S. </a:t>
            </a:r>
            <a:r>
              <a:rPr lang="en-US" dirty="0">
                <a:effectLst/>
                <a:ea typeface="Times New Roman" panose="02020603050405020304" pitchFamily="18" charset="0"/>
              </a:rPr>
              <a:t>116-40.5</a:t>
            </a:r>
            <a:r>
              <a:rPr lang="en-US" dirty="0"/>
              <a:t>.</a:t>
            </a:r>
          </a:p>
          <a:p>
            <a:endParaRPr lang="en-US" dirty="0"/>
          </a:p>
          <a:p>
            <a:r>
              <a:rPr lang="en-US" dirty="0">
                <a:ea typeface="Times New Roman" panose="02020603050405020304" pitchFamily="18" charset="0"/>
              </a:rPr>
              <a:t>A</a:t>
            </a:r>
            <a:r>
              <a:rPr lang="en-US" dirty="0">
                <a:effectLst/>
                <a:ea typeface="Times New Roman" panose="02020603050405020304" pitchFamily="18" charset="0"/>
              </a:rPr>
              <a:t>llows campus law enforcement agencies that are part of a teaching hospital to enforce the criminal laws on the </a:t>
            </a:r>
            <a:r>
              <a:rPr lang="en-US" u="sng" dirty="0">
                <a:effectLst/>
                <a:ea typeface="Times New Roman" panose="02020603050405020304" pitchFamily="18" charset="0"/>
              </a:rPr>
              <a:t>premises</a:t>
            </a:r>
            <a:r>
              <a:rPr lang="en-US" dirty="0">
                <a:effectLst/>
                <a:ea typeface="Times New Roman" panose="02020603050405020304" pitchFamily="18" charset="0"/>
              </a:rPr>
              <a:t> of any other facility owned or leased by the teaching hospital that is within the hospital’s health network. </a:t>
            </a: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21</a:t>
            </a:fld>
            <a:endParaRPr lang="en-US" dirty="0"/>
          </a:p>
        </p:txBody>
      </p:sp>
    </p:spTree>
    <p:extLst>
      <p:ext uri="{BB962C8B-B14F-4D97-AF65-F5344CB8AC3E}">
        <p14:creationId xmlns:p14="http://schemas.microsoft.com/office/powerpoint/2010/main" val="278213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358930"/>
            <a:ext cx="8382000" cy="990600"/>
          </a:xfrm>
        </p:spPr>
        <p:txBody>
          <a:bodyPr>
            <a:normAutofit fontScale="90000"/>
          </a:bodyPr>
          <a:lstStyle/>
          <a:p>
            <a:pPr algn="ctr"/>
            <a:r>
              <a:rPr lang="en-US" dirty="0"/>
              <a:t>House Bill 308 (continued)</a:t>
            </a:r>
            <a:br>
              <a:rPr lang="en-US" dirty="0"/>
            </a:br>
            <a:r>
              <a:rPr lang="en-US" sz="3600" u="sng" dirty="0"/>
              <a:t>Regulatory Reform Act of 2020</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1951623"/>
            <a:ext cx="8229600" cy="4876800"/>
          </a:xfrm>
        </p:spPr>
        <p:txBody>
          <a:bodyPr/>
          <a:lstStyle/>
          <a:p>
            <a:r>
              <a:rPr lang="en-US" dirty="0">
                <a:effectLst/>
                <a:ea typeface="Times New Roman" panose="02020603050405020304" pitchFamily="18" charset="0"/>
              </a:rPr>
              <a:t>The bill does NOT expand the jurisdiction of the campus law enforcement officers beyond the </a:t>
            </a:r>
            <a:r>
              <a:rPr lang="en-US" u="sng" dirty="0">
                <a:effectLst/>
                <a:ea typeface="Times New Roman" panose="02020603050405020304" pitchFamily="18" charset="0"/>
              </a:rPr>
              <a:t>premises</a:t>
            </a:r>
            <a:r>
              <a:rPr lang="en-US" dirty="0">
                <a:effectLst/>
                <a:ea typeface="Times New Roman" panose="02020603050405020304" pitchFamily="18" charset="0"/>
              </a:rPr>
              <a:t> of the teaching hospital’s </a:t>
            </a:r>
            <a:r>
              <a:rPr lang="en-US" u="sng" dirty="0">
                <a:effectLst/>
                <a:ea typeface="Times New Roman" panose="02020603050405020304" pitchFamily="18" charset="0"/>
              </a:rPr>
              <a:t>remote facility</a:t>
            </a:r>
            <a:r>
              <a:rPr lang="en-US" dirty="0">
                <a:effectLst/>
                <a:ea typeface="Times New Roman" panose="02020603050405020304" pitchFamily="18" charset="0"/>
              </a:rPr>
              <a:t>, whether that facility is a hospital facility or a doctor’s office.  </a:t>
            </a:r>
          </a:p>
          <a:p>
            <a:endParaRPr lang="en-US" dirty="0">
              <a:ea typeface="Times New Roman" panose="02020603050405020304" pitchFamily="18" charset="0"/>
            </a:endParaRPr>
          </a:p>
          <a:p>
            <a:r>
              <a:rPr lang="en-US" dirty="0">
                <a:effectLst/>
                <a:ea typeface="Times New Roman" panose="02020603050405020304" pitchFamily="18" charset="0"/>
              </a:rPr>
              <a:t>Therefore, the jurisdiction of campus police in this remote facility scenario does NOT include public roads or highways passing through the facility or to any property immediately adjoining the facility or doctor’s office. </a:t>
            </a: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22</a:t>
            </a:fld>
            <a:endParaRPr lang="en-US" dirty="0"/>
          </a:p>
        </p:txBody>
      </p:sp>
    </p:spTree>
    <p:extLst>
      <p:ext uri="{BB962C8B-B14F-4D97-AF65-F5344CB8AC3E}">
        <p14:creationId xmlns:p14="http://schemas.microsoft.com/office/powerpoint/2010/main" val="1845854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457200"/>
            <a:ext cx="8382000" cy="990600"/>
          </a:xfrm>
        </p:spPr>
        <p:txBody>
          <a:bodyPr>
            <a:normAutofit fontScale="90000"/>
          </a:bodyPr>
          <a:lstStyle/>
          <a:p>
            <a:pPr algn="ctr"/>
            <a:r>
              <a:rPr lang="en-US" dirty="0"/>
              <a:t>House Bill 308 (continued)</a:t>
            </a:r>
            <a:br>
              <a:rPr lang="en-US" dirty="0"/>
            </a:br>
            <a:r>
              <a:rPr lang="en-US" sz="3600" u="sng" dirty="0"/>
              <a:t>Regulatory Reform Act of 2020</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2133600"/>
            <a:ext cx="8229600" cy="4876800"/>
          </a:xfrm>
        </p:spPr>
        <p:txBody>
          <a:bodyPr/>
          <a:lstStyle/>
          <a:p>
            <a:r>
              <a:rPr lang="en-US" dirty="0">
                <a:effectLst/>
                <a:ea typeface="Times New Roman" panose="02020603050405020304" pitchFamily="18" charset="0"/>
              </a:rPr>
              <a:t>These provisions were requested by Vidant Health, which owns and operates numerous doctors’ offices and health care facilities in Eastern North Carolina.</a:t>
            </a:r>
          </a:p>
          <a:p>
            <a:endParaRPr lang="en-US" dirty="0"/>
          </a:p>
          <a:p>
            <a:pPr marL="0" indent="0">
              <a:buNone/>
            </a:pPr>
            <a:endParaRPr lang="en-US" dirty="0">
              <a:effectLst/>
              <a:ea typeface="Times New Roman" panose="02020603050405020304" pitchFamily="18" charset="0"/>
            </a:endParaRPr>
          </a:p>
          <a:p>
            <a:endParaRPr lang="en-US" dirty="0"/>
          </a:p>
          <a:p>
            <a:pPr marL="0" indent="0">
              <a:buNone/>
            </a:pPr>
            <a:endParaRPr lang="en-US" dirty="0"/>
          </a:p>
          <a:p>
            <a:pPr marL="0" indent="0">
              <a:buNone/>
            </a:pPr>
            <a:endParaRPr lang="en-US" dirty="0"/>
          </a:p>
          <a:p>
            <a:pPr marL="0" indent="0">
              <a:buNone/>
            </a:pPr>
            <a:r>
              <a:rPr lang="en-US" dirty="0"/>
              <a:t>- </a:t>
            </a:r>
            <a:r>
              <a:rPr lang="en-US" u="sng" dirty="0"/>
              <a:t>Effective</a:t>
            </a:r>
            <a:r>
              <a:rPr lang="en-US" dirty="0"/>
              <a:t>: July 1, 2020</a:t>
            </a:r>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23</a:t>
            </a:fld>
            <a:endParaRPr lang="en-US" dirty="0"/>
          </a:p>
        </p:txBody>
      </p:sp>
    </p:spTree>
    <p:extLst>
      <p:ext uri="{BB962C8B-B14F-4D97-AF65-F5344CB8AC3E}">
        <p14:creationId xmlns:p14="http://schemas.microsoft.com/office/powerpoint/2010/main" val="2865227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358930"/>
            <a:ext cx="8382000" cy="990600"/>
          </a:xfrm>
        </p:spPr>
        <p:txBody>
          <a:bodyPr>
            <a:normAutofit fontScale="90000"/>
          </a:bodyPr>
          <a:lstStyle/>
          <a:p>
            <a:pPr algn="ctr"/>
            <a:r>
              <a:rPr lang="en-US" dirty="0"/>
              <a:t>House Bill 308 (continued)</a:t>
            </a:r>
            <a:br>
              <a:rPr lang="en-US" dirty="0"/>
            </a:br>
            <a:r>
              <a:rPr lang="en-US" sz="3600" u="sng" dirty="0"/>
              <a:t>Regulatory Reform Act of 2020</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1951623"/>
            <a:ext cx="8229600" cy="4876800"/>
          </a:xfrm>
        </p:spPr>
        <p:txBody>
          <a:bodyPr/>
          <a:lstStyle/>
          <a:p>
            <a:r>
              <a:rPr lang="en-US" b="1" u="sng" dirty="0">
                <a:effectLst/>
                <a:ea typeface="Times New Roman" panose="02020603050405020304" pitchFamily="18" charset="0"/>
              </a:rPr>
              <a:t>Note</a:t>
            </a:r>
            <a:r>
              <a:rPr lang="en-US" dirty="0">
                <a:effectLst/>
                <a:ea typeface="Times New Roman" panose="02020603050405020304" pitchFamily="18" charset="0"/>
              </a:rPr>
              <a:t>: Nothing in the amendment to G.S. 116-40.5 changes the authority of campus law enforcement agencies now operating on the premises of a teaching hospital.  </a:t>
            </a:r>
          </a:p>
          <a:p>
            <a:endParaRPr lang="en-US" dirty="0">
              <a:ea typeface="Times New Roman" panose="02020603050405020304" pitchFamily="18" charset="0"/>
            </a:endParaRPr>
          </a:p>
          <a:p>
            <a:r>
              <a:rPr lang="en-US" dirty="0">
                <a:effectLst/>
                <a:ea typeface="Times New Roman" panose="02020603050405020304" pitchFamily="18" charset="0"/>
              </a:rPr>
              <a:t>Currently, those agencies are authorized to enforce the criminal laws on the premises of the teaching hospital </a:t>
            </a:r>
            <a:r>
              <a:rPr lang="en-US" u="sng" dirty="0">
                <a:effectLst/>
                <a:ea typeface="Times New Roman" panose="02020603050405020304" pitchFamily="18" charset="0"/>
              </a:rPr>
              <a:t>and</a:t>
            </a:r>
            <a:r>
              <a:rPr lang="en-US" dirty="0">
                <a:effectLst/>
                <a:ea typeface="Times New Roman" panose="02020603050405020304" pitchFamily="18" charset="0"/>
              </a:rPr>
              <a:t> on public roads or highways passing through the premises of the hospital.</a:t>
            </a: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24</a:t>
            </a:fld>
            <a:endParaRPr lang="en-US" dirty="0"/>
          </a:p>
        </p:txBody>
      </p:sp>
    </p:spTree>
    <p:extLst>
      <p:ext uri="{BB962C8B-B14F-4D97-AF65-F5344CB8AC3E}">
        <p14:creationId xmlns:p14="http://schemas.microsoft.com/office/powerpoint/2010/main" val="154175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4E9B-4345-476E-93FB-D414C25E59D1}"/>
              </a:ext>
            </a:extLst>
          </p:cNvPr>
          <p:cNvSpPr>
            <a:spLocks noGrp="1"/>
          </p:cNvSpPr>
          <p:nvPr>
            <p:ph type="title"/>
          </p:nvPr>
        </p:nvSpPr>
        <p:spPr>
          <a:xfrm>
            <a:off x="304800" y="491819"/>
            <a:ext cx="8229600" cy="990600"/>
          </a:xfrm>
        </p:spPr>
        <p:txBody>
          <a:bodyPr>
            <a:normAutofit fontScale="90000"/>
          </a:bodyPr>
          <a:lstStyle/>
          <a:p>
            <a:pPr algn="ctr"/>
            <a:r>
              <a:rPr lang="en-US" dirty="0"/>
              <a:t>House Bill 425 </a:t>
            </a:r>
            <a:br>
              <a:rPr lang="en-US" dirty="0"/>
            </a:br>
            <a:r>
              <a:rPr lang="en-US" u="sng" dirty="0"/>
              <a:t>Implement Conner’s Law</a:t>
            </a:r>
            <a:endParaRPr lang="en-US" dirty="0"/>
          </a:p>
        </p:txBody>
      </p:sp>
      <p:sp>
        <p:nvSpPr>
          <p:cNvPr id="3" name="Content Placeholder 2">
            <a:extLst>
              <a:ext uri="{FF2B5EF4-FFF2-40B4-BE49-F238E27FC236}">
                <a16:creationId xmlns:a16="http://schemas.microsoft.com/office/drawing/2014/main" id="{FD697CA7-3FA0-42CA-8713-800F6647744D}"/>
              </a:ext>
            </a:extLst>
          </p:cNvPr>
          <p:cNvSpPr>
            <a:spLocks noGrp="1"/>
          </p:cNvSpPr>
          <p:nvPr>
            <p:ph idx="1"/>
          </p:nvPr>
        </p:nvSpPr>
        <p:spPr>
          <a:xfrm>
            <a:off x="493889" y="1828800"/>
            <a:ext cx="8229600" cy="4876800"/>
          </a:xfrm>
        </p:spPr>
        <p:txBody>
          <a:bodyPr/>
          <a:lstStyle/>
          <a:p>
            <a:r>
              <a:rPr lang="en-US" dirty="0"/>
              <a:t>Appropriates $1.2 million to the North Carolina Department of State Treasurer for the 2020-2021 fiscal year for the payment of death benefits provided under Conner’s Law (SL 2019-228).</a:t>
            </a:r>
          </a:p>
          <a:p>
            <a:endParaRPr lang="en-US" dirty="0"/>
          </a:p>
          <a:p>
            <a:r>
              <a:rPr lang="en-US" dirty="0">
                <a:solidFill>
                  <a:srgbClr val="282828"/>
                </a:solidFill>
                <a:effectLst/>
                <a:ea typeface="Times New Roman" panose="02020603050405020304" pitchFamily="18" charset="0"/>
              </a:rPr>
              <a:t>Conner’s Law provides an extra $100,000 death benefit for the </a:t>
            </a:r>
            <a:r>
              <a:rPr lang="en-US" dirty="0">
                <a:effectLst/>
                <a:ea typeface="Times New Roman" panose="02020603050405020304" pitchFamily="18" charset="0"/>
              </a:rPr>
              <a:t>spouse, dependents, or dependent parents </a:t>
            </a:r>
            <a:r>
              <a:rPr lang="en-US" dirty="0">
                <a:solidFill>
                  <a:srgbClr val="282828"/>
                </a:solidFill>
                <a:effectLst/>
                <a:ea typeface="Times New Roman" panose="02020603050405020304" pitchFamily="18" charset="0"/>
              </a:rPr>
              <a:t>of a first responder that is murdered in the line of duty.</a:t>
            </a:r>
            <a:endParaRPr lang="en-US" dirty="0"/>
          </a:p>
          <a:p>
            <a:endParaRPr lang="en-US" dirty="0"/>
          </a:p>
        </p:txBody>
      </p:sp>
      <p:sp>
        <p:nvSpPr>
          <p:cNvPr id="5" name="Slide Number Placeholder 4">
            <a:extLst>
              <a:ext uri="{FF2B5EF4-FFF2-40B4-BE49-F238E27FC236}">
                <a16:creationId xmlns:a16="http://schemas.microsoft.com/office/drawing/2014/main" id="{20A1BC81-8C00-4334-8C4D-D4E1773B809B}"/>
              </a:ext>
            </a:extLst>
          </p:cNvPr>
          <p:cNvSpPr>
            <a:spLocks noGrp="1"/>
          </p:cNvSpPr>
          <p:nvPr>
            <p:ph type="sldNum" sz="quarter" idx="12"/>
          </p:nvPr>
        </p:nvSpPr>
        <p:spPr/>
        <p:txBody>
          <a:bodyPr/>
          <a:lstStyle/>
          <a:p>
            <a:fld id="{0CFEC368-1D7A-4F81-ABF6-AE0E36BAF64C}" type="slidenum">
              <a:rPr lang="en-US" smtClean="0"/>
              <a:pPr/>
              <a:t>25</a:t>
            </a:fld>
            <a:endParaRPr lang="en-US" dirty="0"/>
          </a:p>
        </p:txBody>
      </p:sp>
    </p:spTree>
    <p:extLst>
      <p:ext uri="{BB962C8B-B14F-4D97-AF65-F5344CB8AC3E}">
        <p14:creationId xmlns:p14="http://schemas.microsoft.com/office/powerpoint/2010/main" val="3862718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4E9B-4345-476E-93FB-D414C25E59D1}"/>
              </a:ext>
            </a:extLst>
          </p:cNvPr>
          <p:cNvSpPr>
            <a:spLocks noGrp="1"/>
          </p:cNvSpPr>
          <p:nvPr>
            <p:ph type="title"/>
          </p:nvPr>
        </p:nvSpPr>
        <p:spPr>
          <a:xfrm>
            <a:off x="304800" y="491819"/>
            <a:ext cx="8229600" cy="990600"/>
          </a:xfrm>
        </p:spPr>
        <p:txBody>
          <a:bodyPr>
            <a:normAutofit fontScale="90000"/>
          </a:bodyPr>
          <a:lstStyle/>
          <a:p>
            <a:pPr algn="ctr"/>
            <a:r>
              <a:rPr lang="en-US" dirty="0"/>
              <a:t>House Bill 425 (continued) </a:t>
            </a:r>
            <a:br>
              <a:rPr lang="en-US" dirty="0"/>
            </a:br>
            <a:r>
              <a:rPr lang="en-US" u="sng" dirty="0"/>
              <a:t>Implement Conner’s Law</a:t>
            </a:r>
            <a:endParaRPr lang="en-US" dirty="0"/>
          </a:p>
        </p:txBody>
      </p:sp>
      <p:sp>
        <p:nvSpPr>
          <p:cNvPr id="3" name="Content Placeholder 2">
            <a:extLst>
              <a:ext uri="{FF2B5EF4-FFF2-40B4-BE49-F238E27FC236}">
                <a16:creationId xmlns:a16="http://schemas.microsoft.com/office/drawing/2014/main" id="{FD697CA7-3FA0-42CA-8713-800F6647744D}"/>
              </a:ext>
            </a:extLst>
          </p:cNvPr>
          <p:cNvSpPr>
            <a:spLocks noGrp="1"/>
          </p:cNvSpPr>
          <p:nvPr>
            <p:ph idx="1"/>
          </p:nvPr>
        </p:nvSpPr>
        <p:spPr>
          <a:xfrm>
            <a:off x="333022" y="1962912"/>
            <a:ext cx="8506178" cy="4876800"/>
          </a:xfrm>
        </p:spPr>
        <p:txBody>
          <a:bodyPr/>
          <a:lstStyle/>
          <a:p>
            <a:pPr marR="0" algn="just">
              <a:spcBef>
                <a:spcPts val="0"/>
              </a:spcBef>
              <a:spcAft>
                <a:spcPts val="0"/>
              </a:spcAft>
            </a:pPr>
            <a:r>
              <a:rPr lang="en-US" dirty="0">
                <a:effectLst/>
                <a:ea typeface="Times New Roman" panose="02020603050405020304" pitchFamily="18" charset="0"/>
              </a:rPr>
              <a:t>Conner’s Law also increases the </a:t>
            </a:r>
            <a:r>
              <a:rPr lang="en-US" dirty="0">
                <a:solidFill>
                  <a:srgbClr val="282828"/>
                </a:solidFill>
                <a:effectLst/>
                <a:ea typeface="Times New Roman" panose="02020603050405020304" pitchFamily="18" charset="0"/>
              </a:rPr>
              <a:t>punishment for anyone convicted of assault with a </a:t>
            </a:r>
            <a:r>
              <a:rPr lang="en-US" u="sng" dirty="0">
                <a:solidFill>
                  <a:srgbClr val="282828"/>
                </a:solidFill>
                <a:effectLst/>
                <a:ea typeface="Times New Roman" panose="02020603050405020304" pitchFamily="18" charset="0"/>
              </a:rPr>
              <a:t>firearm</a:t>
            </a:r>
            <a:r>
              <a:rPr lang="en-US" dirty="0">
                <a:solidFill>
                  <a:srgbClr val="282828"/>
                </a:solidFill>
                <a:effectLst/>
                <a:ea typeface="Times New Roman" panose="02020603050405020304" pitchFamily="18" charset="0"/>
              </a:rPr>
              <a:t> on a law enforcement officer, </a:t>
            </a:r>
            <a:r>
              <a:rPr lang="en-US" dirty="0">
                <a:effectLst/>
                <a:ea typeface="Times New Roman" panose="02020603050405020304" pitchFamily="18" charset="0"/>
              </a:rPr>
              <a:t>probation</a:t>
            </a:r>
            <a:r>
              <a:rPr lang="en-US" dirty="0">
                <a:solidFill>
                  <a:srgbClr val="282828"/>
                </a:solidFill>
                <a:effectLst/>
                <a:ea typeface="Times New Roman" panose="02020603050405020304" pitchFamily="18" charset="0"/>
              </a:rPr>
              <a:t> officer or parole officer, or for an assault with a deadly weapon against </a:t>
            </a:r>
            <a:r>
              <a:rPr lang="en-US" dirty="0">
                <a:effectLst/>
                <a:ea typeface="Times New Roman" panose="02020603050405020304" pitchFamily="18" charset="0"/>
              </a:rPr>
              <a:t>other</a:t>
            </a:r>
            <a:r>
              <a:rPr lang="en-US" dirty="0">
                <a:solidFill>
                  <a:srgbClr val="282828"/>
                </a:solidFill>
                <a:effectLst/>
                <a:ea typeface="Times New Roman" panose="02020603050405020304" pitchFamily="18" charset="0"/>
              </a:rPr>
              <a:t> emergency responders. </a:t>
            </a:r>
          </a:p>
          <a:p>
            <a:pPr marL="0" marR="0" indent="0" algn="just">
              <a:spcBef>
                <a:spcPts val="0"/>
              </a:spcBef>
              <a:spcAft>
                <a:spcPts val="0"/>
              </a:spcAft>
              <a:buNone/>
            </a:pPr>
            <a:endParaRPr lang="en-US" dirty="0">
              <a:solidFill>
                <a:srgbClr val="282828"/>
              </a:solidFill>
              <a:ea typeface="Times New Roman" panose="02020603050405020304" pitchFamily="18" charset="0"/>
            </a:endParaRPr>
          </a:p>
          <a:p>
            <a:pPr marL="0" marR="0" indent="0" algn="just">
              <a:spcBef>
                <a:spcPts val="0"/>
              </a:spcBef>
              <a:spcAft>
                <a:spcPts val="0"/>
              </a:spcAft>
              <a:buNone/>
            </a:pPr>
            <a:endParaRPr lang="en-US" dirty="0">
              <a:effectLst/>
              <a:ea typeface="Times New Roman" panose="02020603050405020304" pitchFamily="18" charset="0"/>
            </a:endParaRPr>
          </a:p>
          <a:p>
            <a:pPr marL="0" marR="0" indent="0">
              <a:spcBef>
                <a:spcPts val="0"/>
              </a:spcBef>
              <a:spcAft>
                <a:spcPts val="0"/>
              </a:spcAft>
              <a:buNone/>
            </a:pPr>
            <a:r>
              <a:rPr lang="en-US" sz="1800" u="none" strike="noStrike"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u="none" strike="noStrike"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dirty="0">
                <a:effectLst/>
                <a:ea typeface="Times New Roman" panose="02020603050405020304" pitchFamily="18" charset="0"/>
              </a:rPr>
              <a:t>- </a:t>
            </a:r>
            <a:r>
              <a:rPr lang="en-US" u="sng" dirty="0">
                <a:effectLst/>
                <a:ea typeface="Times New Roman" panose="02020603050405020304" pitchFamily="18" charset="0"/>
              </a:rPr>
              <a:t>Effective</a:t>
            </a:r>
            <a:r>
              <a:rPr lang="en-US" dirty="0">
                <a:effectLst/>
                <a:ea typeface="Times New Roman" panose="02020603050405020304" pitchFamily="18" charset="0"/>
              </a:rPr>
              <a:t>:  July 1, 2020  </a:t>
            </a:r>
          </a:p>
          <a:p>
            <a:endParaRPr lang="en-US" dirty="0"/>
          </a:p>
        </p:txBody>
      </p:sp>
      <p:sp>
        <p:nvSpPr>
          <p:cNvPr id="5" name="Slide Number Placeholder 4">
            <a:extLst>
              <a:ext uri="{FF2B5EF4-FFF2-40B4-BE49-F238E27FC236}">
                <a16:creationId xmlns:a16="http://schemas.microsoft.com/office/drawing/2014/main" id="{20A1BC81-8C00-4334-8C4D-D4E1773B809B}"/>
              </a:ext>
            </a:extLst>
          </p:cNvPr>
          <p:cNvSpPr>
            <a:spLocks noGrp="1"/>
          </p:cNvSpPr>
          <p:nvPr>
            <p:ph type="sldNum" sz="quarter" idx="12"/>
          </p:nvPr>
        </p:nvSpPr>
        <p:spPr/>
        <p:txBody>
          <a:bodyPr/>
          <a:lstStyle/>
          <a:p>
            <a:fld id="{0CFEC368-1D7A-4F81-ABF6-AE0E36BAF64C}" type="slidenum">
              <a:rPr lang="en-US" smtClean="0"/>
              <a:pPr/>
              <a:t>26</a:t>
            </a:fld>
            <a:endParaRPr lang="en-US" dirty="0"/>
          </a:p>
        </p:txBody>
      </p:sp>
    </p:spTree>
    <p:extLst>
      <p:ext uri="{BB962C8B-B14F-4D97-AF65-F5344CB8AC3E}">
        <p14:creationId xmlns:p14="http://schemas.microsoft.com/office/powerpoint/2010/main" val="352228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358930"/>
            <a:ext cx="8382000" cy="990600"/>
          </a:xfrm>
        </p:spPr>
        <p:txBody>
          <a:bodyPr>
            <a:normAutofit fontScale="90000"/>
          </a:bodyPr>
          <a:lstStyle/>
          <a:p>
            <a:pPr algn="ctr"/>
            <a:r>
              <a:rPr lang="en-US" dirty="0"/>
              <a:t>House Bill 511</a:t>
            </a:r>
            <a:br>
              <a:rPr lang="en-US" dirty="0"/>
            </a:br>
            <a:r>
              <a:rPr lang="en-US" sz="3600" u="sng" dirty="0"/>
              <a:t>North Carolina First Step Act</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2209800"/>
            <a:ext cx="8229600" cy="4876800"/>
          </a:xfrm>
        </p:spPr>
        <p:txBody>
          <a:bodyPr/>
          <a:lstStyle/>
          <a:p>
            <a:r>
              <a:rPr lang="en-US" dirty="0"/>
              <a:t>Amends G.S. 90-95(h).</a:t>
            </a:r>
          </a:p>
          <a:p>
            <a:endParaRPr lang="en-US" dirty="0"/>
          </a:p>
          <a:p>
            <a:r>
              <a:rPr lang="en-US" dirty="0">
                <a:ea typeface="Times New Roman" panose="02020603050405020304" pitchFamily="18" charset="0"/>
              </a:rPr>
              <a:t>Authorizes</a:t>
            </a:r>
            <a:r>
              <a:rPr lang="en-US" dirty="0">
                <a:effectLst/>
                <a:ea typeface="Times New Roman" panose="02020603050405020304" pitchFamily="18" charset="0"/>
              </a:rPr>
              <a:t> a judge in a drug trafficking case to reduce fines and impose a sentence lower than the applicable </a:t>
            </a:r>
            <a:r>
              <a:rPr lang="en-US" u="sng" dirty="0">
                <a:effectLst/>
                <a:ea typeface="Times New Roman" panose="02020603050405020304" pitchFamily="18" charset="0"/>
              </a:rPr>
              <a:t>mandatory</a:t>
            </a:r>
            <a:r>
              <a:rPr lang="en-US" dirty="0">
                <a:effectLst/>
                <a:ea typeface="Times New Roman" panose="02020603050405020304" pitchFamily="18" charset="0"/>
              </a:rPr>
              <a:t> minimum prison term only if </a:t>
            </a:r>
            <a:r>
              <a:rPr lang="en-US" b="1" u="sng" dirty="0">
                <a:effectLst/>
                <a:ea typeface="Times New Roman" panose="02020603050405020304" pitchFamily="18" charset="0"/>
              </a:rPr>
              <a:t>ALL</a:t>
            </a:r>
            <a:r>
              <a:rPr lang="en-US" dirty="0">
                <a:effectLst/>
                <a:ea typeface="Times New Roman" panose="02020603050405020304" pitchFamily="18" charset="0"/>
              </a:rPr>
              <a:t> of the following findings of fact are made by the court: </a:t>
            </a: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27</a:t>
            </a:fld>
            <a:endParaRPr lang="en-US" dirty="0"/>
          </a:p>
        </p:txBody>
      </p:sp>
    </p:spTree>
    <p:extLst>
      <p:ext uri="{BB962C8B-B14F-4D97-AF65-F5344CB8AC3E}">
        <p14:creationId xmlns:p14="http://schemas.microsoft.com/office/powerpoint/2010/main" val="2974281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457200"/>
            <a:ext cx="8382000" cy="990600"/>
          </a:xfrm>
        </p:spPr>
        <p:txBody>
          <a:bodyPr>
            <a:normAutofit fontScale="90000"/>
          </a:bodyPr>
          <a:lstStyle/>
          <a:p>
            <a:pPr algn="ctr"/>
            <a:r>
              <a:rPr lang="en-US" dirty="0"/>
              <a:t>House Bill 511 (continued)</a:t>
            </a:r>
            <a:br>
              <a:rPr lang="en-US" dirty="0"/>
            </a:br>
            <a:r>
              <a:rPr lang="en-US" sz="3600" u="sng" dirty="0"/>
              <a:t>North Carolina First Step Act</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2209800"/>
            <a:ext cx="8229600" cy="4876800"/>
          </a:xfrm>
        </p:spPr>
        <p:txBody>
          <a:bodyPr/>
          <a:lstStyle/>
          <a:p>
            <a:pPr marL="457200" indent="-457200">
              <a:buFont typeface="+mj-lt"/>
              <a:buAutoNum type="arabicPeriod"/>
            </a:pPr>
            <a:r>
              <a:rPr lang="en-US" dirty="0">
                <a:ea typeface="Times New Roman" panose="02020603050405020304" pitchFamily="18" charset="0"/>
              </a:rPr>
              <a:t>I</a:t>
            </a:r>
            <a:r>
              <a:rPr lang="en-US" dirty="0">
                <a:effectLst/>
                <a:ea typeface="Times New Roman" panose="02020603050405020304" pitchFamily="18" charset="0"/>
              </a:rPr>
              <a:t>mposition of the mandatory minimum prison term would result in substantial injustice.</a:t>
            </a:r>
          </a:p>
          <a:p>
            <a:pPr marL="457200" indent="-457200">
              <a:buFont typeface="+mj-lt"/>
              <a:buAutoNum type="arabicPeriod"/>
            </a:pPr>
            <a:endParaRPr lang="en-US" dirty="0">
              <a:effectLst/>
              <a:ea typeface="Times New Roman" panose="02020603050405020304" pitchFamily="18" charset="0"/>
            </a:endParaRPr>
          </a:p>
          <a:p>
            <a:pPr marL="457200" indent="-457200">
              <a:buFont typeface="+mj-lt"/>
              <a:buAutoNum type="arabicPeriod"/>
            </a:pPr>
            <a:r>
              <a:rPr lang="en-US" dirty="0">
                <a:ea typeface="Times New Roman" panose="02020603050405020304" pitchFamily="18" charset="0"/>
              </a:rPr>
              <a:t>The d</a:t>
            </a:r>
            <a:r>
              <a:rPr lang="en-US" dirty="0">
                <a:effectLst/>
                <a:ea typeface="Times New Roman" panose="02020603050405020304" pitchFamily="18" charset="0"/>
              </a:rPr>
              <a:t>efendant accepted responsibility for the criminal conduct.</a:t>
            </a:r>
          </a:p>
          <a:p>
            <a:pPr marL="457200" indent="-457200">
              <a:buFont typeface="+mj-lt"/>
              <a:buAutoNum type="arabicPeriod"/>
            </a:pPr>
            <a:endParaRPr lang="en-US" dirty="0">
              <a:effectLst/>
              <a:ea typeface="Times New Roman" panose="02020603050405020304" pitchFamily="18" charset="0"/>
            </a:endParaRPr>
          </a:p>
          <a:p>
            <a:pPr marL="457200" indent="-457200">
              <a:buFont typeface="+mj-lt"/>
              <a:buAutoNum type="arabicPeriod"/>
            </a:pPr>
            <a:r>
              <a:rPr lang="en-US" dirty="0">
                <a:ea typeface="Times New Roman" panose="02020603050405020304" pitchFamily="18" charset="0"/>
              </a:rPr>
              <a:t>T</a:t>
            </a:r>
            <a:r>
              <a:rPr lang="en-US" dirty="0">
                <a:effectLst/>
                <a:ea typeface="Times New Roman" panose="02020603050405020304" pitchFamily="18" charset="0"/>
              </a:rPr>
              <a:t>he defendant has agreed to participate in drug treatment. </a:t>
            </a: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28</a:t>
            </a:fld>
            <a:endParaRPr lang="en-US" dirty="0"/>
          </a:p>
        </p:txBody>
      </p:sp>
    </p:spTree>
    <p:extLst>
      <p:ext uri="{BB962C8B-B14F-4D97-AF65-F5344CB8AC3E}">
        <p14:creationId xmlns:p14="http://schemas.microsoft.com/office/powerpoint/2010/main" val="2707631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457200"/>
            <a:ext cx="8382000" cy="990600"/>
          </a:xfrm>
        </p:spPr>
        <p:txBody>
          <a:bodyPr>
            <a:normAutofit fontScale="90000"/>
          </a:bodyPr>
          <a:lstStyle/>
          <a:p>
            <a:pPr algn="ctr"/>
            <a:r>
              <a:rPr lang="en-US" dirty="0"/>
              <a:t>House Bill 511 (continued)</a:t>
            </a:r>
            <a:br>
              <a:rPr lang="en-US" dirty="0"/>
            </a:br>
            <a:r>
              <a:rPr lang="en-US" sz="3600" u="sng" dirty="0"/>
              <a:t>North Carolina First Step Act</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2209800"/>
            <a:ext cx="8229600" cy="4876800"/>
          </a:xfrm>
        </p:spPr>
        <p:txBody>
          <a:bodyPr>
            <a:normAutofit lnSpcReduction="10000"/>
          </a:bodyPr>
          <a:lstStyle/>
          <a:p>
            <a:pPr marL="457200" indent="-457200">
              <a:buFont typeface="+mj-lt"/>
              <a:buAutoNum type="arabicPeriod" startAt="4"/>
            </a:pPr>
            <a:r>
              <a:rPr lang="en-US" dirty="0">
                <a:ea typeface="Times New Roman" panose="02020603050405020304" pitchFamily="18" charset="0"/>
              </a:rPr>
              <a:t>T</a:t>
            </a:r>
            <a:r>
              <a:rPr lang="en-US" dirty="0">
                <a:effectLst/>
                <a:ea typeface="Times New Roman" panose="02020603050405020304" pitchFamily="18" charset="0"/>
              </a:rPr>
              <a:t>he defendant has not been convicted of a prior felony drug conviction and did not use violence or a firearm or other deadly weapon in the commission of the drug trafficking offense.</a:t>
            </a:r>
          </a:p>
          <a:p>
            <a:pPr marL="457200" indent="-457200">
              <a:buFont typeface="+mj-lt"/>
              <a:buAutoNum type="arabicPeriod" startAt="4"/>
            </a:pPr>
            <a:endParaRPr lang="en-US" dirty="0">
              <a:effectLst/>
              <a:ea typeface="Times New Roman" panose="02020603050405020304" pitchFamily="18" charset="0"/>
            </a:endParaRPr>
          </a:p>
          <a:p>
            <a:pPr marL="457200" indent="-457200">
              <a:buFont typeface="+mj-lt"/>
              <a:buAutoNum type="arabicPeriod" startAt="4"/>
            </a:pPr>
            <a:r>
              <a:rPr lang="en-US" dirty="0">
                <a:ea typeface="Times New Roman" panose="02020603050405020304" pitchFamily="18" charset="0"/>
              </a:rPr>
              <a:t>T</a:t>
            </a:r>
            <a:r>
              <a:rPr lang="en-US" dirty="0">
                <a:effectLst/>
                <a:ea typeface="Times New Roman" panose="02020603050405020304" pitchFamily="18" charset="0"/>
              </a:rPr>
              <a:t>he defendant is being sentenced solely for trafficking or conspiracy to commit trafficking as a result of </a:t>
            </a:r>
            <a:r>
              <a:rPr lang="en-US" u="sng" dirty="0">
                <a:effectLst/>
                <a:ea typeface="Times New Roman" panose="02020603050405020304" pitchFamily="18" charset="0"/>
              </a:rPr>
              <a:t>possession</a:t>
            </a:r>
            <a:r>
              <a:rPr lang="en-US" dirty="0">
                <a:effectLst/>
                <a:ea typeface="Times New Roman" panose="02020603050405020304" pitchFamily="18" charset="0"/>
              </a:rPr>
              <a:t> of a controlled substance. </a:t>
            </a:r>
          </a:p>
          <a:p>
            <a:pPr marL="0" indent="0">
              <a:buNone/>
            </a:pPr>
            <a:endParaRPr lang="en-US" dirty="0">
              <a:effectLst/>
              <a:ea typeface="Times New Roman" panose="02020603050405020304" pitchFamily="18" charset="0"/>
            </a:endParaRPr>
          </a:p>
          <a:p>
            <a:pPr marL="0" indent="0">
              <a:buNone/>
            </a:pPr>
            <a:endParaRPr lang="en-US" dirty="0">
              <a:effectLst/>
              <a:ea typeface="Times New Roman" panose="02020603050405020304" pitchFamily="18" charset="0"/>
            </a:endParaRPr>
          </a:p>
          <a:p>
            <a:pPr marL="0" indent="0">
              <a:buNone/>
            </a:pP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29</a:t>
            </a:fld>
            <a:endParaRPr lang="en-US" dirty="0"/>
          </a:p>
        </p:txBody>
      </p:sp>
    </p:spTree>
    <p:extLst>
      <p:ext uri="{BB962C8B-B14F-4D97-AF65-F5344CB8AC3E}">
        <p14:creationId xmlns:p14="http://schemas.microsoft.com/office/powerpoint/2010/main" val="377211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North Carolina Sheriffs' Association Law Enforcement Honorary Membership</a:t>
            </a:r>
          </a:p>
        </p:txBody>
      </p:sp>
      <p:pic>
        <p:nvPicPr>
          <p:cNvPr id="6" name="Picture 5">
            <a:extLst>
              <a:ext uri="{FF2B5EF4-FFF2-40B4-BE49-F238E27FC236}">
                <a16:creationId xmlns:a16="http://schemas.microsoft.com/office/drawing/2014/main" id="{9A6CA65C-7540-4753-A9F8-4F2D51D91A52}"/>
              </a:ext>
            </a:extLst>
          </p:cNvPr>
          <p:cNvPicPr>
            <a:picLocks noChangeAspect="1"/>
          </p:cNvPicPr>
          <p:nvPr/>
        </p:nvPicPr>
        <p:blipFill>
          <a:blip r:embed="rId2"/>
          <a:stretch>
            <a:fillRect/>
          </a:stretch>
        </p:blipFill>
        <p:spPr>
          <a:xfrm>
            <a:off x="4876800" y="1830846"/>
            <a:ext cx="2971800" cy="3790426"/>
          </a:xfrm>
          <a:prstGeom prst="rect">
            <a:avLst/>
          </a:prstGeom>
          <a:ln>
            <a:solidFill>
              <a:srgbClr val="000000"/>
            </a:solidFill>
          </a:ln>
        </p:spPr>
      </p:pic>
      <p:pic>
        <p:nvPicPr>
          <p:cNvPr id="8" name="Content Placeholder 7">
            <a:extLst>
              <a:ext uri="{FF2B5EF4-FFF2-40B4-BE49-F238E27FC236}">
                <a16:creationId xmlns:a16="http://schemas.microsoft.com/office/drawing/2014/main" id="{A04A8E59-ECCA-4EE8-A1C4-6AE5058F6CBE}"/>
              </a:ext>
            </a:extLst>
          </p:cNvPr>
          <p:cNvPicPr>
            <a:picLocks noGrp="1" noChangeAspect="1"/>
          </p:cNvPicPr>
          <p:nvPr>
            <p:ph idx="1"/>
          </p:nvPr>
        </p:nvPicPr>
        <p:blipFill>
          <a:blip r:embed="rId3"/>
          <a:stretch>
            <a:fillRect/>
          </a:stretch>
        </p:blipFill>
        <p:spPr>
          <a:xfrm>
            <a:off x="1447800" y="1811272"/>
            <a:ext cx="3025007" cy="3810000"/>
          </a:xfrm>
          <a:prstGeom prst="rect">
            <a:avLst/>
          </a:prstGeom>
          <a:ln>
            <a:solidFill>
              <a:srgbClr val="000000"/>
            </a:solidFill>
          </a:ln>
        </p:spPr>
      </p:pic>
      <p:sp>
        <p:nvSpPr>
          <p:cNvPr id="3" name="Slide Number Placeholder 2">
            <a:extLst>
              <a:ext uri="{FF2B5EF4-FFF2-40B4-BE49-F238E27FC236}">
                <a16:creationId xmlns:a16="http://schemas.microsoft.com/office/drawing/2014/main" id="{4444D2DB-D4B1-4517-A029-78E892B03E75}"/>
              </a:ext>
            </a:extLst>
          </p:cNvPr>
          <p:cNvSpPr>
            <a:spLocks noGrp="1"/>
          </p:cNvSpPr>
          <p:nvPr>
            <p:ph type="sldNum" sz="quarter" idx="12"/>
          </p:nvPr>
        </p:nvSpPr>
        <p:spPr/>
        <p:txBody>
          <a:bodyPr/>
          <a:lstStyle/>
          <a:p>
            <a:fld id="{0CFEC368-1D7A-4F81-ABF6-AE0E36BAF64C}" type="slidenum">
              <a:rPr lang="en-US" smtClean="0"/>
              <a:pPr/>
              <a:t>3</a:t>
            </a:fld>
            <a:endParaRPr lang="en-US" dirty="0"/>
          </a:p>
        </p:txBody>
      </p:sp>
    </p:spTree>
    <p:extLst>
      <p:ext uri="{BB962C8B-B14F-4D97-AF65-F5344CB8AC3E}">
        <p14:creationId xmlns:p14="http://schemas.microsoft.com/office/powerpoint/2010/main" val="1746364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457200"/>
            <a:ext cx="8382000" cy="990600"/>
          </a:xfrm>
        </p:spPr>
        <p:txBody>
          <a:bodyPr>
            <a:normAutofit fontScale="90000"/>
          </a:bodyPr>
          <a:lstStyle/>
          <a:p>
            <a:pPr algn="ctr"/>
            <a:r>
              <a:rPr lang="en-US" dirty="0"/>
              <a:t>House Bill 511 (continued)</a:t>
            </a:r>
            <a:br>
              <a:rPr lang="en-US" dirty="0"/>
            </a:br>
            <a:r>
              <a:rPr lang="en-US" sz="3600" u="sng" dirty="0"/>
              <a:t>North Carolina First Step Act</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1989667"/>
            <a:ext cx="8229600" cy="4876800"/>
          </a:xfrm>
        </p:spPr>
        <p:txBody>
          <a:bodyPr>
            <a:normAutofit lnSpcReduction="10000"/>
          </a:bodyPr>
          <a:lstStyle/>
          <a:p>
            <a:pPr marL="457200" marR="0" lvl="0" indent="-457200" algn="just">
              <a:spcBef>
                <a:spcPts val="0"/>
              </a:spcBef>
              <a:spcAft>
                <a:spcPts val="0"/>
              </a:spcAft>
              <a:buFont typeface="+mj-lt"/>
              <a:buAutoNum type="arabicPeriod" startAt="6"/>
            </a:pPr>
            <a:r>
              <a:rPr lang="en-US" dirty="0">
                <a:ea typeface="Times New Roman" panose="02020603050405020304" pitchFamily="18" charset="0"/>
              </a:rPr>
              <a:t>T</a:t>
            </a:r>
            <a:r>
              <a:rPr lang="en-US" dirty="0">
                <a:effectLst/>
                <a:ea typeface="Times New Roman" panose="02020603050405020304" pitchFamily="18" charset="0"/>
              </a:rPr>
              <a:t>here is not substantial evidence that the defendant has ever engaged in the sale, manufacture, delivery, or transport for the purpose of sale of a controlled substance or that the defendant has ever had the </a:t>
            </a:r>
            <a:r>
              <a:rPr lang="en-US" u="sng" dirty="0">
                <a:effectLst/>
                <a:ea typeface="Times New Roman" panose="02020603050405020304" pitchFamily="18" charset="0"/>
              </a:rPr>
              <a:t>intent</a:t>
            </a:r>
            <a:r>
              <a:rPr lang="en-US" dirty="0">
                <a:effectLst/>
                <a:ea typeface="Times New Roman" panose="02020603050405020304" pitchFamily="18" charset="0"/>
              </a:rPr>
              <a:t> to sell, manufacture, deliver, or transport for the purpose of sale a controlled substance.</a:t>
            </a:r>
          </a:p>
          <a:p>
            <a:pPr marL="457200" marR="0" lvl="0" indent="-457200" algn="just">
              <a:spcBef>
                <a:spcPts val="0"/>
              </a:spcBef>
              <a:spcAft>
                <a:spcPts val="0"/>
              </a:spcAft>
              <a:buFont typeface="+mj-lt"/>
              <a:buAutoNum type="arabicPeriod" startAt="6"/>
            </a:pPr>
            <a:endParaRPr lang="en-US" dirty="0">
              <a:ea typeface="Times New Roman" panose="02020603050405020304" pitchFamily="18" charset="0"/>
            </a:endParaRPr>
          </a:p>
          <a:p>
            <a:pPr marL="457200" marR="0" lvl="0" indent="-457200" algn="just">
              <a:spcBef>
                <a:spcPts val="0"/>
              </a:spcBef>
              <a:spcAft>
                <a:spcPts val="0"/>
              </a:spcAft>
              <a:buFont typeface="+mj-lt"/>
              <a:buAutoNum type="arabicPeriod" startAt="6"/>
            </a:pPr>
            <a:r>
              <a:rPr lang="en-US" dirty="0">
                <a:ea typeface="Times New Roman" panose="02020603050405020304" pitchFamily="18" charset="0"/>
              </a:rPr>
              <a:t>T</a:t>
            </a:r>
            <a:r>
              <a:rPr lang="en-US" dirty="0">
                <a:effectLst/>
                <a:ea typeface="Times New Roman" panose="02020603050405020304" pitchFamily="18" charset="0"/>
              </a:rPr>
              <a:t>he defendant has provided reasonable assistance in the identification, arrest, or conviction of any accomplices, accessories, or co-conspirators. </a:t>
            </a:r>
          </a:p>
          <a:p>
            <a:pPr marL="0" indent="0">
              <a:buNone/>
            </a:pPr>
            <a:endParaRPr lang="en-US" dirty="0">
              <a:effectLst/>
              <a:ea typeface="Times New Roman" panose="02020603050405020304" pitchFamily="18" charset="0"/>
            </a:endParaRPr>
          </a:p>
          <a:p>
            <a:pPr marL="0" indent="0">
              <a:buNone/>
            </a:pP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30</a:t>
            </a:fld>
            <a:endParaRPr lang="en-US" dirty="0"/>
          </a:p>
        </p:txBody>
      </p:sp>
    </p:spTree>
    <p:extLst>
      <p:ext uri="{BB962C8B-B14F-4D97-AF65-F5344CB8AC3E}">
        <p14:creationId xmlns:p14="http://schemas.microsoft.com/office/powerpoint/2010/main" val="3322423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457200"/>
            <a:ext cx="8382000" cy="990600"/>
          </a:xfrm>
        </p:spPr>
        <p:txBody>
          <a:bodyPr>
            <a:normAutofit fontScale="90000"/>
          </a:bodyPr>
          <a:lstStyle/>
          <a:p>
            <a:pPr algn="ctr"/>
            <a:r>
              <a:rPr lang="en-US" dirty="0"/>
              <a:t>House Bill 511 (continued)</a:t>
            </a:r>
            <a:br>
              <a:rPr lang="en-US" dirty="0"/>
            </a:br>
            <a:r>
              <a:rPr lang="en-US" sz="3600" u="sng" dirty="0"/>
              <a:t>North Carolina First Step Act</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1752600"/>
            <a:ext cx="8229600" cy="4876800"/>
          </a:xfrm>
        </p:spPr>
        <p:txBody>
          <a:bodyPr>
            <a:normAutofit/>
          </a:bodyPr>
          <a:lstStyle/>
          <a:p>
            <a:pPr marL="457200" indent="-457200" algn="just">
              <a:spcBef>
                <a:spcPts val="0"/>
              </a:spcBef>
              <a:buFont typeface="+mj-lt"/>
              <a:buAutoNum type="arabicPeriod" startAt="8"/>
            </a:pPr>
            <a:r>
              <a:rPr lang="en-US" dirty="0">
                <a:effectLst/>
                <a:ea typeface="Times New Roman" panose="02020603050405020304" pitchFamily="18" charset="0"/>
              </a:rPr>
              <a:t>And finally, </a:t>
            </a:r>
            <a:r>
              <a:rPr lang="en-US" dirty="0">
                <a:ea typeface="Times New Roman" panose="02020603050405020304" pitchFamily="18" charset="0"/>
              </a:rPr>
              <a:t>t</a:t>
            </a:r>
            <a:r>
              <a:rPr lang="en-US" dirty="0">
                <a:effectLst/>
                <a:ea typeface="Times New Roman" panose="02020603050405020304" pitchFamily="18" charset="0"/>
              </a:rPr>
              <a:t>hat the defendant is being sentenced for trafficking or conspiracy to commit trafficking for possession of an amount of a controlled substance that is not of a quantity greater than the lowest category for which a defendant may be convicted for trafficking of that controlled substance.</a:t>
            </a:r>
          </a:p>
          <a:p>
            <a:pPr marL="0" marR="0" lvl="0" indent="0" algn="just">
              <a:spcBef>
                <a:spcPts val="0"/>
              </a:spcBef>
              <a:spcAft>
                <a:spcPts val="0"/>
              </a:spcAft>
              <a:buNone/>
            </a:pPr>
            <a:endParaRPr lang="en-US" dirty="0">
              <a:effectLst/>
              <a:ea typeface="Times New Roman" panose="02020603050405020304" pitchFamily="18" charset="0"/>
            </a:endParaRPr>
          </a:p>
          <a:p>
            <a:r>
              <a:rPr lang="en-US" u="sng" dirty="0">
                <a:ea typeface="Times New Roman" panose="02020603050405020304" pitchFamily="18" charset="0"/>
              </a:rPr>
              <a:t>Note</a:t>
            </a:r>
            <a:r>
              <a:rPr lang="en-US" dirty="0">
                <a:ea typeface="Times New Roman" panose="02020603050405020304" pitchFamily="18" charset="0"/>
              </a:rPr>
              <a:t>: Again, all 8 of these factors must be met for a judge to </a:t>
            </a:r>
            <a:r>
              <a:rPr lang="en-US" dirty="0">
                <a:effectLst/>
                <a:ea typeface="Times New Roman" panose="02020603050405020304" pitchFamily="18" charset="0"/>
              </a:rPr>
              <a:t>reduce fines and impose a sentence lower than the applicable </a:t>
            </a:r>
            <a:r>
              <a:rPr lang="en-US" u="sng" dirty="0">
                <a:effectLst/>
                <a:ea typeface="Times New Roman" panose="02020603050405020304" pitchFamily="18" charset="0"/>
              </a:rPr>
              <a:t>mandatory</a:t>
            </a:r>
            <a:r>
              <a:rPr lang="en-US" dirty="0">
                <a:effectLst/>
                <a:ea typeface="Times New Roman" panose="02020603050405020304" pitchFamily="18" charset="0"/>
              </a:rPr>
              <a:t> minimum prison term</a:t>
            </a:r>
            <a:r>
              <a:rPr lang="en-US" dirty="0">
                <a:ea typeface="Times New Roman" panose="02020603050405020304" pitchFamily="18" charset="0"/>
              </a:rPr>
              <a:t> in a drug trafficking case.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31</a:t>
            </a:fld>
            <a:endParaRPr lang="en-US" dirty="0"/>
          </a:p>
        </p:txBody>
      </p:sp>
    </p:spTree>
    <p:extLst>
      <p:ext uri="{BB962C8B-B14F-4D97-AF65-F5344CB8AC3E}">
        <p14:creationId xmlns:p14="http://schemas.microsoft.com/office/powerpoint/2010/main" val="2021115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457200"/>
            <a:ext cx="8382000" cy="990600"/>
          </a:xfrm>
        </p:spPr>
        <p:txBody>
          <a:bodyPr>
            <a:normAutofit fontScale="90000"/>
          </a:bodyPr>
          <a:lstStyle/>
          <a:p>
            <a:pPr algn="ctr"/>
            <a:r>
              <a:rPr lang="en-US" dirty="0"/>
              <a:t>House Bill 511 (continued)</a:t>
            </a:r>
            <a:br>
              <a:rPr lang="en-US" dirty="0"/>
            </a:br>
            <a:r>
              <a:rPr lang="en-US" sz="3600" u="sng" dirty="0"/>
              <a:t>North Carolina First Step Act</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1962912"/>
            <a:ext cx="8229600" cy="4876800"/>
          </a:xfrm>
        </p:spPr>
        <p:txBody>
          <a:bodyPr>
            <a:normAutofit/>
          </a:bodyPr>
          <a:lstStyle/>
          <a:p>
            <a:pPr algn="just">
              <a:spcBef>
                <a:spcPts val="0"/>
              </a:spcBef>
            </a:pPr>
            <a:r>
              <a:rPr lang="en-US" dirty="0">
                <a:effectLst/>
                <a:ea typeface="Times New Roman" panose="02020603050405020304" pitchFamily="18" charset="0"/>
              </a:rPr>
              <a:t>Amended G.S. 90-95(h) </a:t>
            </a:r>
            <a:r>
              <a:rPr lang="en-US" u="sng" dirty="0">
                <a:effectLst/>
                <a:ea typeface="Times New Roman" panose="02020603050405020304" pitchFamily="18" charset="0"/>
              </a:rPr>
              <a:t>requires</a:t>
            </a:r>
            <a:r>
              <a:rPr lang="en-US" dirty="0">
                <a:effectLst/>
                <a:ea typeface="Times New Roman" panose="02020603050405020304" pitchFamily="18" charset="0"/>
              </a:rPr>
              <a:t> the court to conduct a hearing prior to imposing a sentence lower than the applicable mandatory minimum prison term.</a:t>
            </a:r>
          </a:p>
          <a:p>
            <a:pPr algn="just">
              <a:spcBef>
                <a:spcPts val="0"/>
              </a:spcBef>
            </a:pPr>
            <a:endParaRPr lang="en-US" dirty="0">
              <a:ea typeface="Times New Roman" panose="02020603050405020304" pitchFamily="18" charset="0"/>
            </a:endParaRPr>
          </a:p>
          <a:p>
            <a:pPr algn="just">
              <a:spcBef>
                <a:spcPts val="0"/>
              </a:spcBef>
            </a:pPr>
            <a:r>
              <a:rPr lang="en-US" dirty="0">
                <a:ea typeface="Times New Roman" panose="02020603050405020304" pitchFamily="18" charset="0"/>
              </a:rPr>
              <a:t>T</a:t>
            </a:r>
            <a:r>
              <a:rPr lang="en-US" dirty="0">
                <a:effectLst/>
                <a:ea typeface="Times New Roman" panose="02020603050405020304" pitchFamily="18" charset="0"/>
              </a:rPr>
              <a:t>he district attorney </a:t>
            </a:r>
            <a:r>
              <a:rPr lang="en-US" u="sng" dirty="0">
                <a:effectLst/>
                <a:ea typeface="Times New Roman" panose="02020603050405020304" pitchFamily="18" charset="0"/>
              </a:rPr>
              <a:t>must</a:t>
            </a:r>
            <a:r>
              <a:rPr lang="en-US" dirty="0">
                <a:effectLst/>
                <a:ea typeface="Times New Roman" panose="02020603050405020304" pitchFamily="18" charset="0"/>
              </a:rPr>
              <a:t> be allowed to present evidence at this hearing, including evidence from the investigating law enforcement officer, other law enforcement officers or from witnesses with knowledge of the defendant’s conduct.</a:t>
            </a: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32</a:t>
            </a:fld>
            <a:endParaRPr lang="en-US" dirty="0"/>
          </a:p>
        </p:txBody>
      </p:sp>
    </p:spTree>
    <p:extLst>
      <p:ext uri="{BB962C8B-B14F-4D97-AF65-F5344CB8AC3E}">
        <p14:creationId xmlns:p14="http://schemas.microsoft.com/office/powerpoint/2010/main" val="250710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457200"/>
            <a:ext cx="8382000" cy="990600"/>
          </a:xfrm>
        </p:spPr>
        <p:txBody>
          <a:bodyPr>
            <a:normAutofit fontScale="90000"/>
          </a:bodyPr>
          <a:lstStyle/>
          <a:p>
            <a:pPr algn="ctr"/>
            <a:r>
              <a:rPr lang="en-US" dirty="0"/>
              <a:t>House Bill 511 (continued)</a:t>
            </a:r>
            <a:br>
              <a:rPr lang="en-US" dirty="0"/>
            </a:br>
            <a:r>
              <a:rPr lang="en-US" sz="3600" u="sng" dirty="0"/>
              <a:t>North Carolina First Step Act</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2057400"/>
            <a:ext cx="8229600" cy="5057422"/>
          </a:xfrm>
        </p:spPr>
        <p:txBody>
          <a:bodyPr>
            <a:normAutofit fontScale="92500" lnSpcReduction="20000"/>
          </a:bodyPr>
          <a:lstStyle/>
          <a:p>
            <a:pPr marR="0" algn="just">
              <a:spcBef>
                <a:spcPts val="0"/>
              </a:spcBef>
              <a:spcAft>
                <a:spcPts val="0"/>
              </a:spcAft>
            </a:pPr>
            <a:r>
              <a:rPr lang="en-US" sz="2600" dirty="0">
                <a:effectLst/>
                <a:ea typeface="Times New Roman" panose="02020603050405020304" pitchFamily="18" charset="0"/>
              </a:rPr>
              <a:t>Amends G.S. 90-95. </a:t>
            </a:r>
          </a:p>
          <a:p>
            <a:pPr marR="0" algn="just">
              <a:spcBef>
                <a:spcPts val="0"/>
              </a:spcBef>
              <a:spcAft>
                <a:spcPts val="0"/>
              </a:spcAft>
            </a:pPr>
            <a:endParaRPr lang="en-US" sz="2600" dirty="0">
              <a:effectLst/>
              <a:ea typeface="Times New Roman" panose="02020603050405020304" pitchFamily="18" charset="0"/>
            </a:endParaRPr>
          </a:p>
          <a:p>
            <a:pPr marR="0" algn="just">
              <a:spcBef>
                <a:spcPts val="0"/>
              </a:spcBef>
              <a:spcAft>
                <a:spcPts val="0"/>
              </a:spcAft>
            </a:pPr>
            <a:r>
              <a:rPr lang="en-US" sz="2600" dirty="0">
                <a:ea typeface="Times New Roman" panose="02020603050405020304" pitchFamily="18" charset="0"/>
              </a:rPr>
              <a:t>R</a:t>
            </a:r>
            <a:r>
              <a:rPr lang="en-US" sz="2600" dirty="0">
                <a:effectLst/>
                <a:ea typeface="Times New Roman" panose="02020603050405020304" pitchFamily="18" charset="0"/>
              </a:rPr>
              <a:t>equires the North Carolina Administrative Office of the Courts to publish an annual report, beginning on December 1, 2021, of all drug trafficking convictions from the previous year that have had sentences modified from the mandatory minimum sentence pursuant to the above provisions.  </a:t>
            </a:r>
          </a:p>
          <a:p>
            <a:pPr marL="0" marR="0" indent="0" algn="just">
              <a:spcBef>
                <a:spcPts val="0"/>
              </a:spcBef>
              <a:spcAft>
                <a:spcPts val="0"/>
              </a:spcAft>
              <a:buNone/>
            </a:pPr>
            <a:endParaRPr lang="en-US" sz="2600" dirty="0">
              <a:effectLst/>
              <a:ea typeface="Times New Roman" panose="02020603050405020304" pitchFamily="18" charset="0"/>
            </a:endParaRPr>
          </a:p>
          <a:p>
            <a:pPr marL="0" marR="0" indent="0" algn="just">
              <a:spcBef>
                <a:spcPts val="0"/>
              </a:spcBef>
              <a:spcAft>
                <a:spcPts val="0"/>
              </a:spcAft>
              <a:buNone/>
            </a:pPr>
            <a:endParaRPr lang="en-US" sz="2600" u="sng" dirty="0">
              <a:effectLst/>
              <a:ea typeface="Times New Roman" panose="02020603050405020304" pitchFamily="18" charset="0"/>
            </a:endParaRPr>
          </a:p>
          <a:p>
            <a:pPr>
              <a:buFontTx/>
              <a:buChar char="-"/>
            </a:pPr>
            <a:r>
              <a:rPr lang="en-US" sz="2600" u="sng" dirty="0"/>
              <a:t>Effective</a:t>
            </a:r>
            <a:r>
              <a:rPr lang="en-US" sz="2600" dirty="0"/>
              <a:t>: December 1, 2020 and applies to sentences ordered on or after that date.</a:t>
            </a:r>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33</a:t>
            </a:fld>
            <a:endParaRPr lang="en-US" dirty="0"/>
          </a:p>
        </p:txBody>
      </p:sp>
    </p:spTree>
    <p:extLst>
      <p:ext uri="{BB962C8B-B14F-4D97-AF65-F5344CB8AC3E}">
        <p14:creationId xmlns:p14="http://schemas.microsoft.com/office/powerpoint/2010/main" val="2936088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381000" y="533400"/>
            <a:ext cx="8382000" cy="990600"/>
          </a:xfrm>
        </p:spPr>
        <p:txBody>
          <a:bodyPr>
            <a:normAutofit fontScale="90000"/>
          </a:bodyPr>
          <a:lstStyle/>
          <a:p>
            <a:pPr algn="ctr"/>
            <a:r>
              <a:rPr lang="en-US" dirty="0"/>
              <a:t>House Bill 593</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2057400"/>
            <a:ext cx="8229600" cy="5286022"/>
          </a:xfrm>
        </p:spPr>
        <p:txBody>
          <a:bodyPr>
            <a:normAutofit fontScale="92500" lnSpcReduction="20000"/>
          </a:bodyPr>
          <a:lstStyle/>
          <a:p>
            <a:pPr marR="0" algn="just">
              <a:spcBef>
                <a:spcPts val="0"/>
              </a:spcBef>
              <a:spcAft>
                <a:spcPts val="0"/>
              </a:spcAft>
            </a:pPr>
            <a:r>
              <a:rPr lang="en-US" sz="2600" dirty="0">
                <a:effectLst/>
                <a:ea typeface="Times New Roman" panose="02020603050405020304" pitchFamily="18" charset="0"/>
              </a:rPr>
              <a:t>Amends G.S. </a:t>
            </a:r>
            <a:r>
              <a:rPr lang="en-US" sz="2600" dirty="0">
                <a:ea typeface="Times New Roman" panose="02020603050405020304" pitchFamily="18" charset="0"/>
              </a:rPr>
              <a:t>7A-304</a:t>
            </a:r>
            <a:r>
              <a:rPr lang="en-US" sz="2600" dirty="0">
                <a:effectLst/>
                <a:ea typeface="Times New Roman" panose="02020603050405020304" pitchFamily="18" charset="0"/>
              </a:rPr>
              <a:t>. </a:t>
            </a:r>
          </a:p>
          <a:p>
            <a:pPr marL="0" indent="0" algn="just">
              <a:spcBef>
                <a:spcPts val="0"/>
              </a:spcBef>
              <a:buNone/>
            </a:pPr>
            <a:endParaRPr lang="en-US" sz="2600" dirty="0">
              <a:ea typeface="Times New Roman" panose="02020603050405020304" pitchFamily="18" charset="0"/>
            </a:endParaRPr>
          </a:p>
          <a:p>
            <a:pPr algn="just">
              <a:spcBef>
                <a:spcPts val="0"/>
              </a:spcBef>
            </a:pPr>
            <a:r>
              <a:rPr lang="en-US" sz="2600" dirty="0">
                <a:ea typeface="Times New Roman" panose="02020603050405020304" pitchFamily="18" charset="0"/>
              </a:rPr>
              <a:t>P</a:t>
            </a:r>
            <a:r>
              <a:rPr lang="en-US" sz="2600" dirty="0">
                <a:effectLst/>
                <a:ea typeface="Times New Roman" panose="02020603050405020304" pitchFamily="18" charset="0"/>
              </a:rPr>
              <a:t>rovides an additional $1.00 in court costs funding to </a:t>
            </a:r>
            <a:r>
              <a:rPr lang="en-US" sz="2600" dirty="0">
                <a:effectLst/>
                <a:ea typeface="Times New Roman" panose="02020603050405020304" pitchFamily="18" charset="0"/>
                <a:cs typeface="Arial" panose="020B0604020202020204" pitchFamily="34" charset="0"/>
              </a:rPr>
              <a:t>the North Carolina Criminal Justice Education and Training Standards Commission</a:t>
            </a:r>
            <a:r>
              <a:rPr lang="en-US" sz="2600" dirty="0">
                <a:effectLst/>
                <a:ea typeface="Times New Roman" panose="02020603050405020304" pitchFamily="18" charset="0"/>
              </a:rPr>
              <a:t>.  </a:t>
            </a:r>
          </a:p>
          <a:p>
            <a:pPr algn="just">
              <a:spcBef>
                <a:spcPts val="0"/>
              </a:spcBef>
            </a:pPr>
            <a:endParaRPr lang="en-US" sz="2600" dirty="0">
              <a:ea typeface="Times New Roman" panose="02020603050405020304" pitchFamily="18" charset="0"/>
            </a:endParaRPr>
          </a:p>
          <a:p>
            <a:pPr algn="just">
              <a:spcBef>
                <a:spcPts val="0"/>
              </a:spcBef>
            </a:pPr>
            <a:r>
              <a:rPr lang="en-US" sz="2600" dirty="0">
                <a:effectLst/>
                <a:ea typeface="Times New Roman" panose="02020603050405020304" pitchFamily="18" charset="0"/>
              </a:rPr>
              <a:t>This increases from $2.00 to $3.00 the amount of court costs allocated to the Commission</a:t>
            </a:r>
            <a:r>
              <a:rPr lang="en-US" sz="2600" dirty="0">
                <a:effectLst/>
                <a:ea typeface="Times New Roman" panose="02020603050405020304" pitchFamily="18" charset="0"/>
                <a:cs typeface="Arial" panose="020B0604020202020204" pitchFamily="34" charset="0"/>
              </a:rPr>
              <a:t>. </a:t>
            </a:r>
            <a:r>
              <a:rPr lang="en-US" sz="2600" dirty="0">
                <a:effectLst/>
                <a:ea typeface="Times New Roman" panose="02020603050405020304" pitchFamily="18" charset="0"/>
              </a:rPr>
              <a:t>  </a:t>
            </a:r>
          </a:p>
          <a:p>
            <a:pPr marL="0" marR="0" indent="0" algn="just">
              <a:spcBef>
                <a:spcPts val="0"/>
              </a:spcBef>
              <a:spcAft>
                <a:spcPts val="0"/>
              </a:spcAft>
              <a:buNone/>
            </a:pPr>
            <a:endParaRPr lang="en-US" sz="2600" dirty="0">
              <a:effectLst/>
              <a:ea typeface="Times New Roman" panose="02020603050405020304" pitchFamily="18" charset="0"/>
            </a:endParaRPr>
          </a:p>
          <a:p>
            <a:pPr marL="0" marR="0" indent="0" algn="just">
              <a:spcBef>
                <a:spcPts val="0"/>
              </a:spcBef>
              <a:spcAft>
                <a:spcPts val="0"/>
              </a:spcAft>
              <a:buNone/>
            </a:pPr>
            <a:endParaRPr lang="en-US" sz="2600" dirty="0">
              <a:effectLst/>
              <a:ea typeface="Times New Roman" panose="02020603050405020304" pitchFamily="18" charset="0"/>
            </a:endParaRPr>
          </a:p>
          <a:p>
            <a:pPr marL="0" marR="0" indent="0" algn="just">
              <a:spcBef>
                <a:spcPts val="0"/>
              </a:spcBef>
              <a:spcAft>
                <a:spcPts val="0"/>
              </a:spcAft>
              <a:buNone/>
            </a:pPr>
            <a:endParaRPr lang="en-US" sz="2600" u="sng" dirty="0">
              <a:effectLst/>
              <a:ea typeface="Times New Roman" panose="02020603050405020304" pitchFamily="18" charset="0"/>
            </a:endParaRPr>
          </a:p>
          <a:p>
            <a:pPr>
              <a:buFontTx/>
              <a:buChar char="-"/>
            </a:pPr>
            <a:r>
              <a:rPr lang="en-US" sz="2600" u="sng" dirty="0"/>
              <a:t>Effective</a:t>
            </a:r>
            <a:r>
              <a:rPr lang="en-US" sz="2600" dirty="0"/>
              <a:t>: December 1, 2020</a:t>
            </a:r>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34</a:t>
            </a:fld>
            <a:endParaRPr lang="en-US" dirty="0"/>
          </a:p>
        </p:txBody>
      </p:sp>
    </p:spTree>
    <p:extLst>
      <p:ext uri="{BB962C8B-B14F-4D97-AF65-F5344CB8AC3E}">
        <p14:creationId xmlns:p14="http://schemas.microsoft.com/office/powerpoint/2010/main" val="3862394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307622" y="533400"/>
            <a:ext cx="8382000" cy="990600"/>
          </a:xfrm>
        </p:spPr>
        <p:txBody>
          <a:bodyPr>
            <a:normAutofit fontScale="90000"/>
          </a:bodyPr>
          <a:lstStyle/>
          <a:p>
            <a:pPr algn="ctr"/>
            <a:r>
              <a:rPr lang="en-US" dirty="0"/>
              <a:t>House Bill 593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2133600"/>
            <a:ext cx="8458200" cy="5286022"/>
          </a:xfrm>
        </p:spPr>
        <p:txBody>
          <a:bodyPr>
            <a:normAutofit lnSpcReduction="10000"/>
          </a:bodyPr>
          <a:lstStyle/>
          <a:p>
            <a:pPr algn="just">
              <a:spcBef>
                <a:spcPts val="0"/>
              </a:spcBef>
            </a:pPr>
            <a:r>
              <a:rPr lang="en-US" dirty="0">
                <a:effectLst/>
                <a:ea typeface="Times New Roman" panose="02020603050405020304" pitchFamily="18" charset="0"/>
              </a:rPr>
              <a:t>The bill amends various provisions in our General Statutes to ensure that </a:t>
            </a:r>
            <a:r>
              <a:rPr lang="en-US" u="sng" dirty="0">
                <a:effectLst/>
                <a:ea typeface="Times New Roman" panose="02020603050405020304" pitchFamily="18" charset="0"/>
              </a:rPr>
              <a:t>NO</a:t>
            </a:r>
            <a:r>
              <a:rPr lang="en-US" dirty="0">
                <a:effectLst/>
                <a:ea typeface="Times New Roman" panose="02020603050405020304" pitchFamily="18" charset="0"/>
              </a:rPr>
              <a:t> juvenile under the age of 18 is confined in a county jail unless an agreement exists between the county jail and the </a:t>
            </a:r>
            <a:r>
              <a:rPr lang="en-US" dirty="0">
                <a:effectLst/>
                <a:ea typeface="Times New Roman" panose="02020603050405020304" pitchFamily="18" charset="0"/>
                <a:cs typeface="Arial" panose="020B0604020202020204" pitchFamily="34" charset="0"/>
              </a:rPr>
              <a:t>Division of Adult Correction and Juvenile Justice (DACJJ) of the North Carolina Department of Public Safety.</a:t>
            </a:r>
          </a:p>
          <a:p>
            <a:pPr algn="just">
              <a:spcBef>
                <a:spcPts val="0"/>
              </a:spcBef>
            </a:pPr>
            <a:endParaRPr lang="en-US" dirty="0">
              <a:ea typeface="Times New Roman" panose="02020603050405020304" pitchFamily="18" charset="0"/>
              <a:cs typeface="Arial" panose="020B0604020202020204" pitchFamily="34" charset="0"/>
            </a:endParaRPr>
          </a:p>
          <a:p>
            <a:pPr algn="just">
              <a:spcBef>
                <a:spcPts val="0"/>
              </a:spcBef>
            </a:pPr>
            <a:r>
              <a:rPr lang="en-US" dirty="0">
                <a:effectLst/>
                <a:ea typeface="Times New Roman" panose="02020603050405020304" pitchFamily="18" charset="0"/>
              </a:rPr>
              <a:t>Those amendments of interest to the criminal justice community include:</a:t>
            </a:r>
          </a:p>
          <a:p>
            <a:pPr marL="0" indent="0" algn="just">
              <a:spcBef>
                <a:spcPts val="0"/>
              </a:spcBef>
              <a:buNone/>
            </a:pPr>
            <a:endParaRPr lang="en-US" dirty="0">
              <a:effectLst/>
              <a:ea typeface="Times New Roman" panose="02020603050405020304" pitchFamily="18" charset="0"/>
            </a:endParaRPr>
          </a:p>
          <a:p>
            <a:pPr marR="0" algn="just">
              <a:spcBef>
                <a:spcPts val="0"/>
              </a:spcBef>
              <a:spcAft>
                <a:spcPts val="0"/>
              </a:spcAft>
            </a:pPr>
            <a:endParaRPr lang="en-US" sz="2600"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35</a:t>
            </a:fld>
            <a:endParaRPr lang="en-US" dirty="0"/>
          </a:p>
        </p:txBody>
      </p:sp>
    </p:spTree>
    <p:extLst>
      <p:ext uri="{BB962C8B-B14F-4D97-AF65-F5344CB8AC3E}">
        <p14:creationId xmlns:p14="http://schemas.microsoft.com/office/powerpoint/2010/main" val="3797499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335844" y="609600"/>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286000"/>
            <a:ext cx="8534400" cy="5743222"/>
          </a:xfrm>
        </p:spPr>
        <p:txBody>
          <a:bodyPr>
            <a:normAutofit/>
          </a:bodyPr>
          <a:lstStyle/>
          <a:p>
            <a:pPr marR="0" algn="just">
              <a:spcBef>
                <a:spcPts val="0"/>
              </a:spcBef>
              <a:spcAft>
                <a:spcPts val="0"/>
              </a:spcAft>
            </a:pPr>
            <a:r>
              <a:rPr lang="en-US" sz="2600" dirty="0">
                <a:effectLst/>
                <a:ea typeface="Times New Roman" panose="02020603050405020304" pitchFamily="18" charset="0"/>
              </a:rPr>
              <a:t>Amends G.S. 153A-218. </a:t>
            </a:r>
          </a:p>
          <a:p>
            <a:pPr marL="0" indent="0" algn="just">
              <a:spcBef>
                <a:spcPts val="0"/>
              </a:spcBef>
              <a:buNone/>
            </a:pPr>
            <a:endParaRPr lang="en-US" sz="2600" dirty="0">
              <a:ea typeface="Times New Roman" panose="02020603050405020304" pitchFamily="18" charset="0"/>
            </a:endParaRPr>
          </a:p>
          <a:p>
            <a:pPr marR="0" lvl="0" algn="just">
              <a:spcBef>
                <a:spcPts val="0"/>
              </a:spcBef>
              <a:spcAft>
                <a:spcPts val="0"/>
              </a:spcAft>
            </a:pPr>
            <a:r>
              <a:rPr lang="en-US" dirty="0">
                <a:ea typeface="Times New Roman" panose="02020603050405020304" pitchFamily="18" charset="0"/>
                <a:cs typeface="Arial" panose="020B0604020202020204" pitchFamily="34" charset="0"/>
              </a:rPr>
              <a:t>P</a:t>
            </a:r>
            <a:r>
              <a:rPr lang="en-US" dirty="0">
                <a:effectLst/>
                <a:ea typeface="Times New Roman" panose="02020603050405020304" pitchFamily="18" charset="0"/>
                <a:cs typeface="Arial" panose="020B0604020202020204" pitchFamily="34" charset="0"/>
              </a:rPr>
              <a:t>rohibits any person under the age of 18 from being held in a local confinement facility (such as a county jail) unless there is an agreement between the local confinement facility and DACJJ for the housing of juveniles at the facility.   </a:t>
            </a:r>
            <a:endParaRPr lang="en-US" dirty="0">
              <a:effectLst/>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36</a:t>
            </a:fld>
            <a:endParaRPr lang="en-US" dirty="0"/>
          </a:p>
        </p:txBody>
      </p:sp>
    </p:spTree>
    <p:extLst>
      <p:ext uri="{BB962C8B-B14F-4D97-AF65-F5344CB8AC3E}">
        <p14:creationId xmlns:p14="http://schemas.microsoft.com/office/powerpoint/2010/main" val="2033365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304800" y="533400"/>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228600" y="2057400"/>
            <a:ext cx="8229600" cy="5286022"/>
          </a:xfrm>
        </p:spPr>
        <p:txBody>
          <a:bodyPr>
            <a:normAutofit/>
          </a:bodyPr>
          <a:lstStyle/>
          <a:p>
            <a:pPr marR="0" algn="just">
              <a:spcBef>
                <a:spcPts val="0"/>
              </a:spcBef>
              <a:spcAft>
                <a:spcPts val="0"/>
              </a:spcAft>
            </a:pPr>
            <a:r>
              <a:rPr lang="en-US" sz="2600" dirty="0">
                <a:effectLst/>
                <a:ea typeface="Times New Roman" panose="02020603050405020304" pitchFamily="18" charset="0"/>
              </a:rPr>
              <a:t>Amends G.S. </a:t>
            </a:r>
            <a:r>
              <a:rPr lang="en-US" sz="2600" dirty="0">
                <a:ea typeface="Times New Roman" panose="02020603050405020304" pitchFamily="18" charset="0"/>
              </a:rPr>
              <a:t>7A-109.3</a:t>
            </a:r>
            <a:r>
              <a:rPr lang="en-US" sz="2600" dirty="0">
                <a:effectLst/>
                <a:ea typeface="Times New Roman" panose="02020603050405020304" pitchFamily="18" charset="0"/>
              </a:rPr>
              <a:t>. </a:t>
            </a:r>
          </a:p>
          <a:p>
            <a:pPr marL="0" indent="0" algn="just">
              <a:spcBef>
                <a:spcPts val="0"/>
              </a:spcBef>
              <a:buNone/>
            </a:pPr>
            <a:endParaRPr lang="en-US" sz="2600" dirty="0">
              <a:ea typeface="Times New Roman" panose="02020603050405020304" pitchFamily="18" charset="0"/>
            </a:endParaRPr>
          </a:p>
          <a:p>
            <a:pPr algn="just">
              <a:spcBef>
                <a:spcPts val="0"/>
              </a:spcBef>
            </a:pPr>
            <a:r>
              <a:rPr lang="en-US" dirty="0">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equires all district and superior court </a:t>
            </a:r>
            <a:r>
              <a:rPr lang="en-US" u="sng" dirty="0">
                <a:effectLst/>
                <a:ea typeface="Times New Roman" panose="02020603050405020304" pitchFamily="18" charset="0"/>
                <a:cs typeface="Arial" panose="020B0604020202020204" pitchFamily="34" charset="0"/>
              </a:rPr>
              <a:t>commitment orders</a:t>
            </a:r>
            <a:r>
              <a:rPr lang="en-US" dirty="0">
                <a:effectLst/>
                <a:ea typeface="Times New Roman" panose="02020603050405020304" pitchFamily="18" charset="0"/>
                <a:cs typeface="Arial" panose="020B0604020202020204" pitchFamily="34" charset="0"/>
              </a:rPr>
              <a:t> for persons under the age of 18 to be forwarded to a detention facility approved by DACJJ as a facility that can provide for the secure confinement and care of juveniles.  </a:t>
            </a:r>
          </a:p>
          <a:p>
            <a:pPr algn="just">
              <a:spcBef>
                <a:spcPts val="0"/>
              </a:spcBef>
            </a:pPr>
            <a:endParaRPr lang="en-US" dirty="0">
              <a:ea typeface="Times New Roman" panose="02020603050405020304" pitchFamily="18" charset="0"/>
              <a:cs typeface="Arial" panose="020B0604020202020204" pitchFamily="34" charset="0"/>
            </a:endParaRPr>
          </a:p>
          <a:p>
            <a:pPr algn="just">
              <a:spcBef>
                <a:spcPts val="0"/>
              </a:spcBef>
            </a:pPr>
            <a:r>
              <a:rPr lang="en-US" dirty="0">
                <a:effectLst/>
                <a:ea typeface="Times New Roman" panose="02020603050405020304" pitchFamily="18" charset="0"/>
                <a:cs typeface="Arial" panose="020B0604020202020204" pitchFamily="34" charset="0"/>
              </a:rPr>
              <a:t>The commitment order </a:t>
            </a:r>
            <a:r>
              <a:rPr lang="en-US" dirty="0">
                <a:ea typeface="Times New Roman" panose="02020603050405020304" pitchFamily="18" charset="0"/>
                <a:cs typeface="Arial" panose="020B0604020202020204" pitchFamily="34" charset="0"/>
              </a:rPr>
              <a:t>must</a:t>
            </a:r>
            <a:r>
              <a:rPr lang="en-US" dirty="0">
                <a:effectLst/>
                <a:ea typeface="Times New Roman" panose="02020603050405020304" pitchFamily="18" charset="0"/>
                <a:cs typeface="Arial" panose="020B0604020202020204" pitchFamily="34" charset="0"/>
              </a:rPr>
              <a:t> be forwarded within 48 hours of entry of the sentence. </a:t>
            </a: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37</a:t>
            </a:fld>
            <a:endParaRPr lang="en-US" dirty="0"/>
          </a:p>
        </p:txBody>
      </p:sp>
    </p:spTree>
    <p:extLst>
      <p:ext uri="{BB962C8B-B14F-4D97-AF65-F5344CB8AC3E}">
        <p14:creationId xmlns:p14="http://schemas.microsoft.com/office/powerpoint/2010/main" val="1260354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268111" y="533400"/>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209800"/>
            <a:ext cx="8534400" cy="5286022"/>
          </a:xfrm>
        </p:spPr>
        <p:txBody>
          <a:bodyPr>
            <a:normAutofit/>
          </a:bodyPr>
          <a:lstStyle/>
          <a:p>
            <a:pPr marR="0" algn="just">
              <a:spcBef>
                <a:spcPts val="0"/>
              </a:spcBef>
              <a:spcAft>
                <a:spcPts val="0"/>
              </a:spcAft>
            </a:pPr>
            <a:r>
              <a:rPr lang="en-US" sz="2600" dirty="0">
                <a:effectLst/>
                <a:ea typeface="Times New Roman" panose="02020603050405020304" pitchFamily="18" charset="0"/>
              </a:rPr>
              <a:t>Amends G.S. 15-6. </a:t>
            </a:r>
          </a:p>
          <a:p>
            <a:pPr marL="0" indent="0" algn="just">
              <a:spcBef>
                <a:spcPts val="0"/>
              </a:spcBef>
              <a:buNone/>
            </a:pPr>
            <a:endParaRPr lang="en-US" sz="2600" dirty="0">
              <a:ea typeface="Times New Roman" panose="02020603050405020304" pitchFamily="18" charset="0"/>
            </a:endParaRPr>
          </a:p>
          <a:p>
            <a:pPr algn="just">
              <a:spcBef>
                <a:spcPts val="0"/>
              </a:spcBef>
            </a:pPr>
            <a:r>
              <a:rPr lang="en-US" dirty="0">
                <a:ea typeface="Times New Roman" panose="02020603050405020304" pitchFamily="18" charset="0"/>
                <a:cs typeface="Arial" panose="020B0604020202020204" pitchFamily="34" charset="0"/>
              </a:rPr>
              <a:t>P</a:t>
            </a:r>
            <a:r>
              <a:rPr lang="en-US" dirty="0">
                <a:effectLst/>
                <a:ea typeface="Times New Roman" panose="02020603050405020304" pitchFamily="18" charset="0"/>
                <a:cs typeface="Arial" panose="020B0604020202020204" pitchFamily="34" charset="0"/>
              </a:rPr>
              <a:t>rohibits any person under the age of 18 from being imprisoned in a county jail unless the county jail has been approved by DACJJ as a facility that can provide for the secure confinement and care of juveniles.</a:t>
            </a: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38</a:t>
            </a:fld>
            <a:endParaRPr lang="en-US" dirty="0"/>
          </a:p>
        </p:txBody>
      </p:sp>
    </p:spTree>
    <p:extLst>
      <p:ext uri="{BB962C8B-B14F-4D97-AF65-F5344CB8AC3E}">
        <p14:creationId xmlns:p14="http://schemas.microsoft.com/office/powerpoint/2010/main" val="4101149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228600" y="533400"/>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1981200"/>
            <a:ext cx="8534400" cy="5743222"/>
          </a:xfrm>
        </p:spPr>
        <p:txBody>
          <a:bodyPr>
            <a:normAutofit lnSpcReduction="10000"/>
          </a:bodyPr>
          <a:lstStyle/>
          <a:p>
            <a:pPr marR="0" algn="just">
              <a:spcBef>
                <a:spcPts val="0"/>
              </a:spcBef>
              <a:spcAft>
                <a:spcPts val="0"/>
              </a:spcAft>
            </a:pPr>
            <a:r>
              <a:rPr lang="en-US" sz="2600" dirty="0">
                <a:effectLst/>
                <a:ea typeface="Times New Roman" panose="02020603050405020304" pitchFamily="18" charset="0"/>
              </a:rPr>
              <a:t>Amends G.S. 15A-521. </a:t>
            </a:r>
          </a:p>
          <a:p>
            <a:pPr marL="0" indent="0" algn="just">
              <a:spcBef>
                <a:spcPts val="0"/>
              </a:spcBef>
              <a:buNone/>
            </a:pPr>
            <a:endParaRPr lang="en-US" sz="2600" dirty="0">
              <a:ea typeface="Times New Roman" panose="02020603050405020304" pitchFamily="18" charset="0"/>
            </a:endParaRPr>
          </a:p>
          <a:p>
            <a:pPr algn="just">
              <a:spcBef>
                <a:spcPts val="0"/>
              </a:spcBef>
            </a:pPr>
            <a:r>
              <a:rPr lang="en-US" dirty="0">
                <a:ea typeface="Times New Roman" panose="02020603050405020304" pitchFamily="18" charset="0"/>
                <a:cs typeface="Arial" panose="020B0604020202020204" pitchFamily="34" charset="0"/>
              </a:rPr>
              <a:t>P</a:t>
            </a:r>
            <a:r>
              <a:rPr lang="en-US" dirty="0">
                <a:effectLst/>
                <a:ea typeface="Times New Roman" panose="02020603050405020304" pitchFamily="18" charset="0"/>
                <a:cs typeface="Arial" panose="020B0604020202020204" pitchFamily="34" charset="0"/>
              </a:rPr>
              <a:t>rohibits any person under the age of 18 from being held in a county jail </a:t>
            </a:r>
            <a:r>
              <a:rPr lang="en-US" u="sng" dirty="0">
                <a:effectLst/>
                <a:ea typeface="Times New Roman" panose="02020603050405020304" pitchFamily="18" charset="0"/>
                <a:cs typeface="Arial" panose="020B0604020202020204" pitchFamily="34" charset="0"/>
              </a:rPr>
              <a:t>pending trial</a:t>
            </a:r>
            <a:r>
              <a:rPr lang="en-US" dirty="0">
                <a:effectLst/>
                <a:ea typeface="Times New Roman" panose="02020603050405020304" pitchFamily="18" charset="0"/>
                <a:cs typeface="Arial" panose="020B0604020202020204" pitchFamily="34" charset="0"/>
              </a:rPr>
              <a:t> unless the county jail has been approved by DACJJ as a facility that can provide for the secure confinement and care of juveniles.</a:t>
            </a:r>
          </a:p>
          <a:p>
            <a:pPr algn="just">
              <a:spcBef>
                <a:spcPts val="0"/>
              </a:spcBef>
            </a:pPr>
            <a:endParaRPr lang="en-US" dirty="0">
              <a:ea typeface="Times New Roman" panose="02020603050405020304" pitchFamily="18" charset="0"/>
              <a:cs typeface="Arial" panose="020B0604020202020204" pitchFamily="34" charset="0"/>
            </a:endParaRPr>
          </a:p>
          <a:p>
            <a:pPr algn="just">
              <a:spcBef>
                <a:spcPts val="0"/>
              </a:spcBef>
            </a:pPr>
            <a:r>
              <a:rPr lang="en-US" dirty="0">
                <a:effectLst/>
                <a:ea typeface="Times New Roman" panose="02020603050405020304" pitchFamily="18" charset="0"/>
                <a:cs typeface="Arial" panose="020B0604020202020204" pitchFamily="34" charset="0"/>
              </a:rPr>
              <a:t>Amended G.S. 15A-521 also requires DACJJ staff to make all transfers to and from court so long as the juvenile remains in custody pending trial. </a:t>
            </a: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39</a:t>
            </a:fld>
            <a:endParaRPr lang="en-US" dirty="0"/>
          </a:p>
        </p:txBody>
      </p:sp>
    </p:spTree>
    <p:extLst>
      <p:ext uri="{BB962C8B-B14F-4D97-AF65-F5344CB8AC3E}">
        <p14:creationId xmlns:p14="http://schemas.microsoft.com/office/powerpoint/2010/main" val="338956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A80A21-7A0B-4680-AA2B-C68B52209F1E}"/>
              </a:ext>
            </a:extLst>
          </p:cNvPr>
          <p:cNvPicPr>
            <a:picLocks noChangeAspect="1"/>
          </p:cNvPicPr>
          <p:nvPr/>
        </p:nvPicPr>
        <p:blipFill rotWithShape="1">
          <a:blip r:embed="rId2"/>
          <a:srcRect l="50000"/>
          <a:stretch/>
        </p:blipFill>
        <p:spPr>
          <a:xfrm>
            <a:off x="904962" y="1600200"/>
            <a:ext cx="7086600" cy="3276600"/>
          </a:xfrm>
          <a:prstGeom prst="rect">
            <a:avLst/>
          </a:prstGeom>
        </p:spPr>
      </p:pic>
      <p:sp>
        <p:nvSpPr>
          <p:cNvPr id="2" name="Title 1"/>
          <p:cNvSpPr>
            <a:spLocks noGrp="1"/>
          </p:cNvSpPr>
          <p:nvPr>
            <p:ph type="title"/>
          </p:nvPr>
        </p:nvSpPr>
        <p:spPr>
          <a:xfrm>
            <a:off x="333462" y="123105"/>
            <a:ext cx="8229600" cy="990600"/>
          </a:xfrm>
        </p:spPr>
        <p:txBody>
          <a:bodyPr>
            <a:normAutofit/>
          </a:bodyPr>
          <a:lstStyle/>
          <a:p>
            <a:pPr algn="ctr"/>
            <a:r>
              <a:rPr lang="en-US" sz="3200" dirty="0"/>
              <a:t>Copies of Bills</a:t>
            </a:r>
          </a:p>
        </p:txBody>
      </p:sp>
      <p:sp>
        <p:nvSpPr>
          <p:cNvPr id="3" name="Content Placeholder 2"/>
          <p:cNvSpPr>
            <a:spLocks noGrp="1"/>
          </p:cNvSpPr>
          <p:nvPr>
            <p:ph idx="1"/>
          </p:nvPr>
        </p:nvSpPr>
        <p:spPr>
          <a:xfrm>
            <a:off x="267048" y="914400"/>
            <a:ext cx="8172276" cy="5410200"/>
          </a:xfrm>
        </p:spPr>
        <p:txBody>
          <a:bodyPr>
            <a:normAutofit fontScale="92500" lnSpcReduction="20000"/>
          </a:bodyPr>
          <a:lstStyle/>
          <a:p>
            <a:r>
              <a:rPr lang="en-US" sz="2000" dirty="0"/>
              <a:t>General Assembly's website: </a:t>
            </a:r>
            <a:r>
              <a:rPr lang="en-US" sz="2000" dirty="0">
                <a:hlinkClick r:id="rId3"/>
              </a:rPr>
              <a:t>www.ncleg.gov</a:t>
            </a:r>
            <a:r>
              <a:rPr lang="en-US" sz="2000" dirty="0"/>
              <a:t>  </a:t>
            </a:r>
          </a:p>
          <a:p>
            <a:pPr marL="0" indent="0">
              <a:buNone/>
            </a:pPr>
            <a:r>
              <a:rPr lang="en-US" sz="2000" dirty="0"/>
              <a:t>	(Type H or S and the bill number)</a:t>
            </a:r>
          </a:p>
          <a:p>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r>
              <a:rPr lang="en-US" sz="2000" dirty="0"/>
              <a:t>For further assistance contact the General Assembly at </a:t>
            </a:r>
          </a:p>
          <a:p>
            <a:pPr marL="0" indent="0">
              <a:buNone/>
            </a:pPr>
            <a:r>
              <a:rPr lang="en-US" sz="2000" dirty="0"/>
              <a:t>   (919) 733-4111.</a:t>
            </a:r>
          </a:p>
        </p:txBody>
      </p:sp>
      <p:sp>
        <p:nvSpPr>
          <p:cNvPr id="7" name="Oval 6"/>
          <p:cNvSpPr/>
          <p:nvPr/>
        </p:nvSpPr>
        <p:spPr>
          <a:xfrm>
            <a:off x="4667424" y="1871133"/>
            <a:ext cx="3485976"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Slide Number Placeholder 5">
            <a:extLst>
              <a:ext uri="{FF2B5EF4-FFF2-40B4-BE49-F238E27FC236}">
                <a16:creationId xmlns:a16="http://schemas.microsoft.com/office/drawing/2014/main" id="{D6A7D4C3-7D22-477A-AC4E-73D3211656CC}"/>
              </a:ext>
            </a:extLst>
          </p:cNvPr>
          <p:cNvSpPr>
            <a:spLocks noGrp="1"/>
          </p:cNvSpPr>
          <p:nvPr>
            <p:ph type="sldNum" sz="quarter" idx="12"/>
          </p:nvPr>
        </p:nvSpPr>
        <p:spPr/>
        <p:txBody>
          <a:bodyPr/>
          <a:lstStyle/>
          <a:p>
            <a:fld id="{0CFEC368-1D7A-4F81-ABF6-AE0E36BAF64C}" type="slidenum">
              <a:rPr lang="en-US" smtClean="0"/>
              <a:pPr/>
              <a:t>4</a:t>
            </a:fld>
            <a:endParaRPr lang="en-US" dirty="0"/>
          </a:p>
        </p:txBody>
      </p:sp>
    </p:spTree>
    <p:extLst>
      <p:ext uri="{BB962C8B-B14F-4D97-AF65-F5344CB8AC3E}">
        <p14:creationId xmlns:p14="http://schemas.microsoft.com/office/powerpoint/2010/main" val="1863611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304800" y="609600"/>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514600"/>
            <a:ext cx="8534400" cy="5286022"/>
          </a:xfrm>
        </p:spPr>
        <p:txBody>
          <a:bodyPr>
            <a:normAutofit/>
          </a:bodyPr>
          <a:lstStyle/>
          <a:p>
            <a:pPr algn="just">
              <a:spcBef>
                <a:spcPts val="0"/>
              </a:spcBef>
            </a:pPr>
            <a:r>
              <a:rPr lang="en-US" dirty="0">
                <a:effectLst/>
                <a:ea typeface="Times New Roman" panose="02020603050405020304" pitchFamily="18" charset="0"/>
                <a:cs typeface="Arial" panose="020B0604020202020204" pitchFamily="34" charset="0"/>
              </a:rPr>
              <a:t>If the juvenile being held reaches the age of 18 while awaiting trial, the bill requires DACJJ to transfer the juvenile back to the custody of the sheriff in the county where the charges arose.</a:t>
            </a: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40</a:t>
            </a:fld>
            <a:endParaRPr lang="en-US" dirty="0"/>
          </a:p>
        </p:txBody>
      </p:sp>
    </p:spTree>
    <p:extLst>
      <p:ext uri="{BB962C8B-B14F-4D97-AF65-F5344CB8AC3E}">
        <p14:creationId xmlns:p14="http://schemas.microsoft.com/office/powerpoint/2010/main" val="2815977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228600" y="533400"/>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057400"/>
            <a:ext cx="8534400" cy="5743222"/>
          </a:xfrm>
        </p:spPr>
        <p:txBody>
          <a:bodyPr>
            <a:normAutofit/>
          </a:bodyPr>
          <a:lstStyle/>
          <a:p>
            <a:pPr marR="0" algn="just">
              <a:spcBef>
                <a:spcPts val="0"/>
              </a:spcBef>
              <a:spcAft>
                <a:spcPts val="0"/>
              </a:spcAft>
            </a:pPr>
            <a:r>
              <a:rPr lang="en-US" sz="2600" dirty="0">
                <a:effectLst/>
                <a:ea typeface="Times New Roman" panose="02020603050405020304" pitchFamily="18" charset="0"/>
              </a:rPr>
              <a:t>Amends G.S. </a:t>
            </a:r>
            <a:r>
              <a:rPr lang="en-US" sz="2600" dirty="0">
                <a:ea typeface="Times New Roman" panose="02020603050405020304" pitchFamily="18" charset="0"/>
              </a:rPr>
              <a:t>15A-1301</a:t>
            </a:r>
            <a:r>
              <a:rPr lang="en-US" sz="2600" dirty="0">
                <a:effectLst/>
                <a:ea typeface="Times New Roman" panose="02020603050405020304" pitchFamily="18" charset="0"/>
              </a:rPr>
              <a:t>. </a:t>
            </a:r>
          </a:p>
          <a:p>
            <a:pPr marL="0" indent="0" algn="just">
              <a:spcBef>
                <a:spcPts val="0"/>
              </a:spcBef>
              <a:buNone/>
            </a:pPr>
            <a:endParaRPr lang="en-US" sz="2600" dirty="0">
              <a:ea typeface="Times New Roman" panose="02020603050405020304" pitchFamily="18" charset="0"/>
            </a:endParaRPr>
          </a:p>
          <a:p>
            <a:pPr algn="just">
              <a:spcBef>
                <a:spcPts val="0"/>
              </a:spcBef>
            </a:pPr>
            <a:r>
              <a:rPr lang="en-US" dirty="0">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equires a court, when entering an order of commitment to imprison a juvenile, to commit the juvenile to a detention facility that has been approved by DACJJ as a facility that can provide for the secure confinement and care of juveniles. </a:t>
            </a: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41</a:t>
            </a:fld>
            <a:endParaRPr lang="en-US" dirty="0"/>
          </a:p>
        </p:txBody>
      </p:sp>
    </p:spTree>
    <p:extLst>
      <p:ext uri="{BB962C8B-B14F-4D97-AF65-F5344CB8AC3E}">
        <p14:creationId xmlns:p14="http://schemas.microsoft.com/office/powerpoint/2010/main" val="490280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228600" y="609600"/>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133600"/>
            <a:ext cx="8534400" cy="5743222"/>
          </a:xfrm>
        </p:spPr>
        <p:txBody>
          <a:bodyPr>
            <a:normAutofit/>
          </a:bodyPr>
          <a:lstStyle/>
          <a:p>
            <a:pPr marR="0" algn="just">
              <a:spcBef>
                <a:spcPts val="0"/>
              </a:spcBef>
              <a:spcAft>
                <a:spcPts val="0"/>
              </a:spcAft>
            </a:pPr>
            <a:r>
              <a:rPr lang="en-US" sz="2600" dirty="0">
                <a:effectLst/>
                <a:ea typeface="Times New Roman" panose="02020603050405020304" pitchFamily="18" charset="0"/>
              </a:rPr>
              <a:t>Amends G.S. </a:t>
            </a:r>
            <a:r>
              <a:rPr lang="en-US" sz="2600" dirty="0">
                <a:ea typeface="Times New Roman" panose="02020603050405020304" pitchFamily="18" charset="0"/>
              </a:rPr>
              <a:t>15A-1343</a:t>
            </a:r>
            <a:r>
              <a:rPr lang="en-US" sz="2600" dirty="0">
                <a:effectLst/>
                <a:ea typeface="Times New Roman" panose="02020603050405020304" pitchFamily="18" charset="0"/>
              </a:rPr>
              <a:t>. </a:t>
            </a:r>
          </a:p>
          <a:p>
            <a:pPr marL="0" indent="0" algn="just">
              <a:spcBef>
                <a:spcPts val="0"/>
              </a:spcBef>
              <a:buNone/>
            </a:pPr>
            <a:endParaRPr lang="en-US" sz="2600" dirty="0">
              <a:ea typeface="Times New Roman" panose="02020603050405020304" pitchFamily="18" charset="0"/>
            </a:endParaRPr>
          </a:p>
          <a:p>
            <a:pPr algn="just">
              <a:spcBef>
                <a:spcPts val="0"/>
              </a:spcBef>
            </a:pPr>
            <a:r>
              <a:rPr lang="en-US" dirty="0">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equires any person under the age of 18 that receives a “</a:t>
            </a:r>
            <a:r>
              <a:rPr lang="en-US" u="sng" dirty="0">
                <a:effectLst/>
                <a:ea typeface="Times New Roman" panose="02020603050405020304" pitchFamily="18" charset="0"/>
                <a:cs typeface="Arial" panose="020B0604020202020204" pitchFamily="34" charset="0"/>
              </a:rPr>
              <a:t>quick dip</a:t>
            </a:r>
            <a:r>
              <a:rPr lang="en-US" dirty="0">
                <a:effectLst/>
                <a:ea typeface="Times New Roman" panose="02020603050405020304" pitchFamily="18" charset="0"/>
                <a:cs typeface="Arial" panose="020B0604020202020204" pitchFamily="34" charset="0"/>
              </a:rPr>
              <a:t>” (short period of confinement for violating a condition of probation) that is imposed by the </a:t>
            </a:r>
            <a:r>
              <a:rPr lang="en-US" u="sng" dirty="0">
                <a:effectLst/>
                <a:ea typeface="Times New Roman" panose="02020603050405020304" pitchFamily="18" charset="0"/>
                <a:cs typeface="Arial" panose="020B0604020202020204" pitchFamily="34" charset="0"/>
              </a:rPr>
              <a:t>court</a:t>
            </a:r>
            <a:r>
              <a:rPr lang="en-US" dirty="0">
                <a:effectLst/>
                <a:ea typeface="Times New Roman" panose="02020603050405020304" pitchFamily="18" charset="0"/>
                <a:cs typeface="Arial" panose="020B0604020202020204" pitchFamily="34" charset="0"/>
              </a:rPr>
              <a:t> to serve that period of confinement in a detention facility that has been approved by DACJJ as a facility that can provide for the secure confinement and care of juveniles. </a:t>
            </a: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42</a:t>
            </a:fld>
            <a:endParaRPr lang="en-US" dirty="0"/>
          </a:p>
        </p:txBody>
      </p:sp>
    </p:spTree>
    <p:extLst>
      <p:ext uri="{BB962C8B-B14F-4D97-AF65-F5344CB8AC3E}">
        <p14:creationId xmlns:p14="http://schemas.microsoft.com/office/powerpoint/2010/main" val="1015970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228600" y="533400"/>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209800"/>
            <a:ext cx="8534400" cy="5743222"/>
          </a:xfrm>
        </p:spPr>
        <p:txBody>
          <a:bodyPr>
            <a:normAutofit/>
          </a:bodyPr>
          <a:lstStyle/>
          <a:p>
            <a:pPr marR="0" algn="just">
              <a:spcBef>
                <a:spcPts val="0"/>
              </a:spcBef>
              <a:spcAft>
                <a:spcPts val="0"/>
              </a:spcAft>
            </a:pPr>
            <a:r>
              <a:rPr lang="en-US" sz="2600" dirty="0">
                <a:effectLst/>
                <a:ea typeface="Times New Roman" panose="02020603050405020304" pitchFamily="18" charset="0"/>
              </a:rPr>
              <a:t>Amends G.S. </a:t>
            </a:r>
            <a:r>
              <a:rPr lang="en-US" sz="2600" dirty="0">
                <a:ea typeface="Times New Roman" panose="02020603050405020304" pitchFamily="18" charset="0"/>
              </a:rPr>
              <a:t>15A-1343.2</a:t>
            </a:r>
            <a:r>
              <a:rPr lang="en-US" sz="2600" dirty="0">
                <a:effectLst/>
                <a:ea typeface="Times New Roman" panose="02020603050405020304" pitchFamily="18" charset="0"/>
              </a:rPr>
              <a:t>. </a:t>
            </a:r>
          </a:p>
          <a:p>
            <a:pPr marL="0" indent="0" algn="just">
              <a:spcBef>
                <a:spcPts val="0"/>
              </a:spcBef>
              <a:buNone/>
            </a:pPr>
            <a:endParaRPr lang="en-US" sz="2600" dirty="0">
              <a:ea typeface="Times New Roman" panose="02020603050405020304" pitchFamily="18" charset="0"/>
            </a:endParaRPr>
          </a:p>
          <a:p>
            <a:pPr algn="just">
              <a:spcBef>
                <a:spcPts val="0"/>
              </a:spcBef>
            </a:pPr>
            <a:r>
              <a:rPr lang="en-US" dirty="0">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equires any person under the age of 18 that receives a quick dip that is imposed by a </a:t>
            </a:r>
            <a:r>
              <a:rPr lang="en-US" b="1" u="sng" dirty="0">
                <a:effectLst/>
                <a:ea typeface="Times New Roman" panose="02020603050405020304" pitchFamily="18" charset="0"/>
                <a:cs typeface="Arial" panose="020B0604020202020204" pitchFamily="34" charset="0"/>
              </a:rPr>
              <a:t>probation officer</a:t>
            </a:r>
            <a:r>
              <a:rPr lang="en-US" b="1" dirty="0">
                <a:effectLst/>
                <a:ea typeface="Times New Roman" panose="02020603050405020304" pitchFamily="18" charset="0"/>
                <a:cs typeface="Arial" panose="020B0604020202020204" pitchFamily="34" charset="0"/>
              </a:rPr>
              <a:t> </a:t>
            </a:r>
            <a:r>
              <a:rPr lang="en-US" dirty="0">
                <a:effectLst/>
                <a:ea typeface="Times New Roman" panose="02020603050405020304" pitchFamily="18" charset="0"/>
                <a:cs typeface="Arial" panose="020B0604020202020204" pitchFamily="34" charset="0"/>
              </a:rPr>
              <a:t>to serve that period of confinement in a detention facility that has been approved by DACJJ as a facility that can provide for the secure confinement and care of juveniles.    </a:t>
            </a:r>
            <a:endParaRPr lang="en-US" dirty="0">
              <a:effectLst/>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43</a:t>
            </a:fld>
            <a:endParaRPr lang="en-US" dirty="0"/>
          </a:p>
        </p:txBody>
      </p:sp>
    </p:spTree>
    <p:extLst>
      <p:ext uri="{BB962C8B-B14F-4D97-AF65-F5344CB8AC3E}">
        <p14:creationId xmlns:p14="http://schemas.microsoft.com/office/powerpoint/2010/main" val="1768192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287867" y="533400"/>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209800"/>
            <a:ext cx="8534400" cy="5743222"/>
          </a:xfrm>
        </p:spPr>
        <p:txBody>
          <a:bodyPr>
            <a:normAutofit lnSpcReduction="10000"/>
          </a:bodyPr>
          <a:lstStyle/>
          <a:p>
            <a:pPr marR="0" algn="just">
              <a:spcBef>
                <a:spcPts val="0"/>
              </a:spcBef>
              <a:spcAft>
                <a:spcPts val="0"/>
              </a:spcAft>
            </a:pPr>
            <a:r>
              <a:rPr lang="en-US" sz="2600" dirty="0">
                <a:effectLst/>
                <a:ea typeface="Times New Roman" panose="02020603050405020304" pitchFamily="18" charset="0"/>
              </a:rPr>
              <a:t>Amends G.S. </a:t>
            </a:r>
            <a:r>
              <a:rPr lang="en-US" sz="2600" dirty="0">
                <a:ea typeface="Times New Roman" panose="02020603050405020304" pitchFamily="18" charset="0"/>
              </a:rPr>
              <a:t>15A-1344</a:t>
            </a:r>
            <a:r>
              <a:rPr lang="en-US" sz="2600" dirty="0">
                <a:effectLst/>
                <a:ea typeface="Times New Roman" panose="02020603050405020304" pitchFamily="18" charset="0"/>
              </a:rPr>
              <a:t>. </a:t>
            </a:r>
          </a:p>
          <a:p>
            <a:pPr marL="0" indent="0" algn="just">
              <a:spcBef>
                <a:spcPts val="0"/>
              </a:spcBef>
              <a:buNone/>
            </a:pPr>
            <a:endParaRPr lang="en-US" sz="2600" dirty="0">
              <a:ea typeface="Times New Roman" panose="02020603050405020304" pitchFamily="18" charset="0"/>
            </a:endParaRPr>
          </a:p>
          <a:p>
            <a:pPr marR="0" lvl="0" algn="just">
              <a:spcBef>
                <a:spcPts val="0"/>
              </a:spcBef>
              <a:spcAft>
                <a:spcPts val="0"/>
              </a:spcAft>
            </a:pPr>
            <a:r>
              <a:rPr lang="en-US" dirty="0">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equires any person under the age of 18 that is confined for a felony or misdemeanor probation violation, </a:t>
            </a:r>
            <a:r>
              <a:rPr lang="en-US" u="sng" dirty="0">
                <a:effectLst/>
                <a:ea typeface="Times New Roman" panose="02020603050405020304" pitchFamily="18" charset="0"/>
                <a:cs typeface="Arial" panose="020B0604020202020204" pitchFamily="34" charset="0"/>
              </a:rPr>
              <a:t>or when serving a split sentence as a modification of probation</a:t>
            </a:r>
            <a:r>
              <a:rPr lang="en-US" dirty="0">
                <a:effectLst/>
                <a:ea typeface="Times New Roman" panose="02020603050405020304" pitchFamily="18" charset="0"/>
                <a:cs typeface="Arial" panose="020B0604020202020204" pitchFamily="34" charset="0"/>
              </a:rPr>
              <a:t>, to serve that period of confinement in a detention facility that has been approved by DACJJ as a facility that can provide for the secure confinement and care of juveniles.      </a:t>
            </a:r>
            <a:endParaRPr lang="en-US" dirty="0">
              <a:effectLst/>
              <a:ea typeface="Times New Roman" panose="02020603050405020304" pitchFamily="18" charset="0"/>
            </a:endParaRPr>
          </a:p>
          <a:p>
            <a:pPr marL="274320" marR="0" indent="0">
              <a:spcBef>
                <a:spcPts val="0"/>
              </a:spcBef>
              <a:spcAft>
                <a:spcPts val="0"/>
              </a:spcAft>
              <a:buNone/>
            </a:pPr>
            <a:r>
              <a:rPr lang="en-US" dirty="0">
                <a:effectLst/>
                <a:ea typeface="Times New Roman" panose="02020603050405020304" pitchFamily="18" charset="0"/>
                <a:cs typeface="Arial" panose="020B0604020202020204" pitchFamily="34" charset="0"/>
              </a:rPr>
              <a:t> </a:t>
            </a:r>
            <a:endParaRPr lang="en-US" dirty="0">
              <a:effectLst/>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44</a:t>
            </a:fld>
            <a:endParaRPr lang="en-US" dirty="0"/>
          </a:p>
        </p:txBody>
      </p:sp>
    </p:spTree>
    <p:extLst>
      <p:ext uri="{BB962C8B-B14F-4D97-AF65-F5344CB8AC3E}">
        <p14:creationId xmlns:p14="http://schemas.microsoft.com/office/powerpoint/2010/main" val="1518002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228600" y="533400"/>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133600"/>
            <a:ext cx="8534400" cy="5743222"/>
          </a:xfrm>
        </p:spPr>
        <p:txBody>
          <a:bodyPr>
            <a:normAutofit/>
          </a:bodyPr>
          <a:lstStyle/>
          <a:p>
            <a:pPr marR="0" algn="just">
              <a:spcBef>
                <a:spcPts val="0"/>
              </a:spcBef>
              <a:spcAft>
                <a:spcPts val="0"/>
              </a:spcAft>
            </a:pPr>
            <a:r>
              <a:rPr lang="en-US" sz="2600" dirty="0">
                <a:effectLst/>
                <a:ea typeface="Times New Roman" panose="02020603050405020304" pitchFamily="18" charset="0"/>
              </a:rPr>
              <a:t>Amends G.S. 15A-13</a:t>
            </a:r>
            <a:r>
              <a:rPr lang="en-US" sz="2600" dirty="0">
                <a:ea typeface="Times New Roman" panose="02020603050405020304" pitchFamily="18" charset="0"/>
              </a:rPr>
              <a:t>51</a:t>
            </a:r>
            <a:r>
              <a:rPr lang="en-US" sz="2600" dirty="0">
                <a:effectLst/>
                <a:ea typeface="Times New Roman" panose="02020603050405020304" pitchFamily="18" charset="0"/>
              </a:rPr>
              <a:t>. </a:t>
            </a:r>
          </a:p>
          <a:p>
            <a:pPr marL="0" indent="0" algn="just">
              <a:spcBef>
                <a:spcPts val="0"/>
              </a:spcBef>
              <a:buNone/>
            </a:pPr>
            <a:endParaRPr lang="en-US" sz="2600" dirty="0">
              <a:ea typeface="Times New Roman" panose="02020603050405020304" pitchFamily="18" charset="0"/>
            </a:endParaRPr>
          </a:p>
          <a:p>
            <a:pPr algn="just">
              <a:spcBef>
                <a:spcPts val="0"/>
              </a:spcBef>
            </a:pPr>
            <a:r>
              <a:rPr lang="en-US" dirty="0">
                <a:ea typeface="Times New Roman" panose="02020603050405020304" pitchFamily="18" charset="0"/>
                <a:cs typeface="Arial" panose="020B0604020202020204" pitchFamily="34" charset="0"/>
              </a:rPr>
              <a:t>R</a:t>
            </a:r>
            <a:r>
              <a:rPr lang="en-US" dirty="0">
                <a:effectLst/>
                <a:ea typeface="Times New Roman" panose="02020603050405020304" pitchFamily="18" charset="0"/>
                <a:cs typeface="Arial" panose="020B0604020202020204" pitchFamily="34" charset="0"/>
              </a:rPr>
              <a:t>equires any person under the age of 18 that is serving a period of confinement under a </a:t>
            </a:r>
            <a:r>
              <a:rPr lang="en-US" u="sng" dirty="0">
                <a:effectLst/>
                <a:ea typeface="Times New Roman" panose="02020603050405020304" pitchFamily="18" charset="0"/>
                <a:cs typeface="Arial" panose="020B0604020202020204" pitchFamily="34" charset="0"/>
              </a:rPr>
              <a:t>split sentence</a:t>
            </a:r>
            <a:r>
              <a:rPr lang="en-US" dirty="0">
                <a:effectLst/>
                <a:ea typeface="Times New Roman" panose="02020603050405020304" pitchFamily="18" charset="0"/>
                <a:cs typeface="Arial" panose="020B0604020202020204" pitchFamily="34" charset="0"/>
              </a:rPr>
              <a:t>, including for driving while impaired, to serve that period of confinement in a detention facility that has been approved by DACJJ as a facility that can provide for the secure confinement and care of juveniles.   </a:t>
            </a:r>
            <a:endParaRPr lang="en-US" dirty="0">
              <a:effectLst/>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45</a:t>
            </a:fld>
            <a:endParaRPr lang="en-US" dirty="0"/>
          </a:p>
        </p:txBody>
      </p:sp>
    </p:spTree>
    <p:extLst>
      <p:ext uri="{BB962C8B-B14F-4D97-AF65-F5344CB8AC3E}">
        <p14:creationId xmlns:p14="http://schemas.microsoft.com/office/powerpoint/2010/main" val="845376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273756" y="522619"/>
            <a:ext cx="8686800" cy="990600"/>
          </a:xfrm>
        </p:spPr>
        <p:txBody>
          <a:bodyPr>
            <a:normAutofit fontScale="90000"/>
          </a:bodyPr>
          <a:lstStyle/>
          <a:p>
            <a:pPr algn="ctr"/>
            <a:r>
              <a:rPr lang="en-US" dirty="0"/>
              <a:t>House Bill 593 (juvenile changes continued)</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1828800"/>
            <a:ext cx="8534400" cy="6319294"/>
          </a:xfrm>
        </p:spPr>
        <p:txBody>
          <a:bodyPr>
            <a:normAutofit fontScale="92500" lnSpcReduction="20000"/>
          </a:bodyPr>
          <a:lstStyle/>
          <a:p>
            <a:pPr marR="0" algn="just">
              <a:spcBef>
                <a:spcPts val="0"/>
              </a:spcBef>
              <a:spcAft>
                <a:spcPts val="0"/>
              </a:spcAft>
            </a:pPr>
            <a:r>
              <a:rPr lang="en-US" sz="2600" dirty="0">
                <a:effectLst/>
                <a:ea typeface="Times New Roman" panose="02020603050405020304" pitchFamily="18" charset="0"/>
              </a:rPr>
              <a:t>Amends G.S. 15A-13</a:t>
            </a:r>
            <a:r>
              <a:rPr lang="en-US" sz="2600" dirty="0">
                <a:ea typeface="Times New Roman" panose="02020603050405020304" pitchFamily="18" charset="0"/>
              </a:rPr>
              <a:t>52</a:t>
            </a:r>
            <a:r>
              <a:rPr lang="en-US" sz="2600" dirty="0">
                <a:effectLst/>
                <a:ea typeface="Times New Roman" panose="02020603050405020304" pitchFamily="18" charset="0"/>
              </a:rPr>
              <a:t>. </a:t>
            </a:r>
          </a:p>
          <a:p>
            <a:pPr marL="0" indent="0" algn="just">
              <a:spcBef>
                <a:spcPts val="0"/>
              </a:spcBef>
              <a:buNone/>
            </a:pPr>
            <a:endParaRPr lang="en-US" sz="2600" dirty="0">
              <a:ea typeface="Times New Roman" panose="02020603050405020304" pitchFamily="18" charset="0"/>
            </a:endParaRPr>
          </a:p>
          <a:p>
            <a:pPr algn="just">
              <a:spcBef>
                <a:spcPts val="0"/>
              </a:spcBef>
            </a:pPr>
            <a:r>
              <a:rPr lang="en-US" sz="2600" dirty="0">
                <a:ea typeface="Times New Roman" panose="02020603050405020304" pitchFamily="18" charset="0"/>
                <a:cs typeface="Arial" panose="020B0604020202020204" pitchFamily="34" charset="0"/>
              </a:rPr>
              <a:t>R</a:t>
            </a:r>
            <a:r>
              <a:rPr lang="en-US" sz="2600" dirty="0">
                <a:effectLst/>
                <a:ea typeface="Times New Roman" panose="02020603050405020304" pitchFamily="18" charset="0"/>
                <a:cs typeface="Arial" panose="020B0604020202020204" pitchFamily="34" charset="0"/>
              </a:rPr>
              <a:t>equires any person under the age of 18 that is serving a period of confinement for a misdemeanor, including driving while impaired, to serve that period of confinement in a detention facility that has been approved by DACJJ as a facility that can provide for the secure confinement and care of juveniles.</a:t>
            </a:r>
            <a:endParaRPr lang="en-US" sz="2600" dirty="0">
              <a:effectLst/>
              <a:ea typeface="Times New Roman" panose="02020603050405020304" pitchFamily="18" charset="0"/>
            </a:endParaRPr>
          </a:p>
          <a:p>
            <a:pPr marL="0" indent="0" algn="just">
              <a:spcBef>
                <a:spcPts val="0"/>
              </a:spcBef>
              <a:buNone/>
            </a:pPr>
            <a:endParaRPr lang="en-US" sz="2600" dirty="0">
              <a:effectLst/>
              <a:ea typeface="Times New Roman" panose="02020603050405020304" pitchFamily="18" charset="0"/>
              <a:cs typeface="Arial" panose="020B0604020202020204" pitchFamily="34" charset="0"/>
            </a:endParaRPr>
          </a:p>
          <a:p>
            <a:pPr marL="0" indent="0" algn="just">
              <a:spcBef>
                <a:spcPts val="0"/>
              </a:spcBef>
              <a:buNone/>
            </a:pPr>
            <a:r>
              <a:rPr lang="en-US" sz="2600" dirty="0">
                <a:effectLst/>
                <a:ea typeface="Times New Roman" panose="02020603050405020304" pitchFamily="18" charset="0"/>
                <a:cs typeface="Arial" panose="020B0604020202020204" pitchFamily="34" charset="0"/>
              </a:rPr>
              <a:t>  </a:t>
            </a:r>
            <a:endParaRPr lang="en-US" sz="2600" dirty="0"/>
          </a:p>
          <a:p>
            <a:pPr algn="just">
              <a:spcBef>
                <a:spcPts val="0"/>
              </a:spcBef>
              <a:buFontTx/>
              <a:buChar char="-"/>
            </a:pPr>
            <a:r>
              <a:rPr lang="en-US" sz="2600" u="sng" dirty="0"/>
              <a:t>Effective</a:t>
            </a:r>
            <a:r>
              <a:rPr lang="en-US" sz="2600" dirty="0"/>
              <a:t>: August 1, 2020 </a:t>
            </a:r>
            <a:r>
              <a:rPr lang="en-US" sz="2600" dirty="0">
                <a:effectLst/>
                <a:ea typeface="Times New Roman" panose="02020603050405020304" pitchFamily="18" charset="0"/>
                <a:cs typeface="Arial" panose="020B0604020202020204" pitchFamily="34" charset="0"/>
              </a:rPr>
              <a:t>and applies to offenses committed,  </a:t>
            </a:r>
          </a:p>
          <a:p>
            <a:pPr marL="0" indent="0" algn="just">
              <a:spcBef>
                <a:spcPts val="0"/>
              </a:spcBef>
              <a:buNone/>
            </a:pPr>
            <a:r>
              <a:rPr lang="en-US" sz="2600" dirty="0">
                <a:ea typeface="Times New Roman" panose="02020603050405020304" pitchFamily="18" charset="0"/>
                <a:cs typeface="Arial" panose="020B0604020202020204" pitchFamily="34" charset="0"/>
              </a:rPr>
              <a:t>  </a:t>
            </a:r>
            <a:r>
              <a:rPr lang="en-US" sz="2600" dirty="0">
                <a:effectLst/>
                <a:ea typeface="Times New Roman" panose="02020603050405020304" pitchFamily="18" charset="0"/>
                <a:cs typeface="Arial" panose="020B0604020202020204" pitchFamily="34" charset="0"/>
              </a:rPr>
              <a:t>sentences imposed, and any other orders of imprisonment </a:t>
            </a:r>
          </a:p>
          <a:p>
            <a:pPr marL="0" indent="0" algn="just">
              <a:spcBef>
                <a:spcPts val="0"/>
              </a:spcBef>
              <a:buNone/>
            </a:pPr>
            <a:r>
              <a:rPr lang="en-US" sz="2600" dirty="0">
                <a:ea typeface="Times New Roman" panose="02020603050405020304" pitchFamily="18" charset="0"/>
                <a:cs typeface="Arial" panose="020B0604020202020204" pitchFamily="34" charset="0"/>
              </a:rPr>
              <a:t>  </a:t>
            </a:r>
            <a:r>
              <a:rPr lang="en-US" sz="2600" dirty="0">
                <a:effectLst/>
                <a:ea typeface="Times New Roman" panose="02020603050405020304" pitchFamily="18" charset="0"/>
                <a:cs typeface="Arial" panose="020B0604020202020204" pitchFamily="34" charset="0"/>
              </a:rPr>
              <a:t>issued on or after that date.  </a:t>
            </a:r>
            <a:endParaRPr lang="en-US" sz="2600" dirty="0">
              <a:effectLst/>
              <a:ea typeface="Times New Roman" panose="02020603050405020304" pitchFamily="18" charset="0"/>
            </a:endParaRPr>
          </a:p>
          <a:p>
            <a:pPr marL="0" indent="0" algn="just">
              <a:spcBef>
                <a:spcPts val="0"/>
              </a:spcBef>
              <a:buNone/>
            </a:pPr>
            <a:endParaRPr lang="en-US" sz="2600" dirty="0"/>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46</a:t>
            </a:fld>
            <a:endParaRPr lang="en-US" dirty="0"/>
          </a:p>
        </p:txBody>
      </p:sp>
    </p:spTree>
    <p:extLst>
      <p:ext uri="{BB962C8B-B14F-4D97-AF65-F5344CB8AC3E}">
        <p14:creationId xmlns:p14="http://schemas.microsoft.com/office/powerpoint/2010/main" val="2779633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457200" y="457200"/>
            <a:ext cx="8686800" cy="990600"/>
          </a:xfrm>
        </p:spPr>
        <p:txBody>
          <a:bodyPr>
            <a:normAutofit fontScale="90000"/>
          </a:bodyPr>
          <a:lstStyle/>
          <a:p>
            <a:pPr algn="ctr"/>
            <a:r>
              <a:rPr lang="en-US" dirty="0"/>
              <a:t>House Bill 593 (safekeeper changes)</a:t>
            </a:r>
            <a:br>
              <a:rPr lang="en-US" dirty="0"/>
            </a:br>
            <a:r>
              <a:rPr lang="en-US" sz="3600" u="sng" dirty="0"/>
              <a:t>JCPC/Detention/CAA and Other Fees</a:t>
            </a:r>
            <a:endParaRPr lang="en-US" sz="36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1905000"/>
            <a:ext cx="8534400" cy="6666766"/>
          </a:xfrm>
        </p:spPr>
        <p:txBody>
          <a:bodyPr>
            <a:normAutofit fontScale="92500" lnSpcReduction="20000"/>
          </a:bodyPr>
          <a:lstStyle/>
          <a:p>
            <a:pPr marR="0" algn="just">
              <a:spcBef>
                <a:spcPts val="0"/>
              </a:spcBef>
              <a:spcAft>
                <a:spcPts val="0"/>
              </a:spcAft>
            </a:pPr>
            <a:r>
              <a:rPr lang="en-US" sz="2600" dirty="0">
                <a:effectLst/>
                <a:ea typeface="Times New Roman" panose="02020603050405020304" pitchFamily="18" charset="0"/>
              </a:rPr>
              <a:t>Amends G.S</a:t>
            </a:r>
            <a:r>
              <a:rPr lang="en-US" sz="2600" dirty="0">
                <a:effectLst/>
                <a:ea typeface="Times New Roman" panose="02020603050405020304" pitchFamily="18" charset="0"/>
                <a:cs typeface="Arial" panose="020B0604020202020204" pitchFamily="34" charset="0"/>
              </a:rPr>
              <a:t>. </a:t>
            </a:r>
            <a:r>
              <a:rPr lang="en-US" sz="2600" dirty="0">
                <a:effectLst/>
                <a:ea typeface="Times New Roman" panose="02020603050405020304" pitchFamily="18" charset="0"/>
              </a:rPr>
              <a:t>148-19.3.</a:t>
            </a:r>
          </a:p>
          <a:p>
            <a:pPr marR="0" algn="just">
              <a:spcBef>
                <a:spcPts val="0"/>
              </a:spcBef>
              <a:spcAft>
                <a:spcPts val="0"/>
              </a:spcAft>
            </a:pPr>
            <a:endParaRPr lang="en-US" dirty="0">
              <a:ea typeface="Times New Roman" panose="02020603050405020304" pitchFamily="18" charset="0"/>
            </a:endParaRPr>
          </a:p>
          <a:p>
            <a:pPr marR="0" algn="just">
              <a:spcBef>
                <a:spcPts val="0"/>
              </a:spcBef>
              <a:spcAft>
                <a:spcPts val="0"/>
              </a:spcAft>
            </a:pPr>
            <a:r>
              <a:rPr lang="en-US" sz="2600" dirty="0">
                <a:ea typeface="Times New Roman" panose="02020603050405020304" pitchFamily="18" charset="0"/>
              </a:rPr>
              <a:t>C</a:t>
            </a:r>
            <a:r>
              <a:rPr lang="en-US" sz="2600" dirty="0">
                <a:effectLst/>
                <a:ea typeface="Times New Roman" panose="02020603050405020304" pitchFamily="18" charset="0"/>
              </a:rPr>
              <a:t>larifies that all medical invoices for health care services provided to Statewide Misdemeanant Confinement Program (SMCP) safekeepers are to be submitted by the out-of-prison health care provider (i.e. external hospital or doctor) directly to the Inmate Medical Costs Management Plan (Plan) through the North Carolina Sheriffs’ Association. </a:t>
            </a:r>
          </a:p>
          <a:p>
            <a:pPr marR="0" algn="just">
              <a:spcBef>
                <a:spcPts val="0"/>
              </a:spcBef>
              <a:spcAft>
                <a:spcPts val="0"/>
              </a:spcAft>
            </a:pPr>
            <a:endParaRPr lang="en-US" sz="2600" dirty="0">
              <a:effectLst/>
              <a:ea typeface="Times New Roman" panose="02020603050405020304" pitchFamily="18" charset="0"/>
            </a:endParaRPr>
          </a:p>
          <a:p>
            <a:pPr marR="0" algn="just">
              <a:spcBef>
                <a:spcPts val="0"/>
              </a:spcBef>
              <a:spcAft>
                <a:spcPts val="0"/>
              </a:spcAft>
            </a:pPr>
            <a:r>
              <a:rPr lang="en-US" sz="2600" dirty="0">
                <a:effectLst/>
                <a:ea typeface="Times New Roman" panose="02020603050405020304" pitchFamily="18" charset="0"/>
              </a:rPr>
              <a:t>The Plan is then required to review and negotiate all invoiced charges for medical services provided to ANY SMCP safekeepers. </a:t>
            </a:r>
          </a:p>
          <a:p>
            <a:pPr marL="0" indent="0" algn="just">
              <a:spcBef>
                <a:spcPts val="0"/>
              </a:spcBef>
              <a:buNone/>
            </a:pPr>
            <a:r>
              <a:rPr lang="en-US" sz="2600" dirty="0">
                <a:effectLst/>
                <a:ea typeface="Times New Roman" panose="02020603050405020304" pitchFamily="18" charset="0"/>
                <a:cs typeface="Arial" panose="020B0604020202020204" pitchFamily="34" charset="0"/>
              </a:rPr>
              <a:t>  </a:t>
            </a:r>
            <a:endParaRPr lang="en-US" sz="2600" dirty="0">
              <a:effectLst/>
              <a:ea typeface="Times New Roman" panose="02020603050405020304" pitchFamily="18" charset="0"/>
            </a:endParaRPr>
          </a:p>
          <a:p>
            <a:pPr marL="0" indent="0" algn="just">
              <a:spcBef>
                <a:spcPts val="0"/>
              </a:spcBef>
              <a:buNone/>
            </a:pPr>
            <a:endParaRPr lang="en-US" sz="2600" dirty="0"/>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47</a:t>
            </a:fld>
            <a:endParaRPr lang="en-US" dirty="0"/>
          </a:p>
        </p:txBody>
      </p:sp>
    </p:spTree>
    <p:extLst>
      <p:ext uri="{BB962C8B-B14F-4D97-AF65-F5344CB8AC3E}">
        <p14:creationId xmlns:p14="http://schemas.microsoft.com/office/powerpoint/2010/main" val="3876871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90500" y="533400"/>
            <a:ext cx="9525000" cy="990600"/>
          </a:xfrm>
        </p:spPr>
        <p:txBody>
          <a:bodyPr>
            <a:noAutofit/>
          </a:bodyPr>
          <a:lstStyle/>
          <a:p>
            <a:pPr algn="ctr"/>
            <a:r>
              <a:rPr lang="en-US" sz="3400" dirty="0"/>
              <a:t>House Bill 593 (safekeeper changes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1905000"/>
            <a:ext cx="8534400" cy="6666766"/>
          </a:xfrm>
        </p:spPr>
        <p:txBody>
          <a:bodyPr>
            <a:normAutofit fontScale="92500" lnSpcReduction="20000"/>
          </a:bodyPr>
          <a:lstStyle/>
          <a:p>
            <a:pPr marR="0" algn="just">
              <a:spcBef>
                <a:spcPts val="0"/>
              </a:spcBef>
              <a:spcAft>
                <a:spcPts val="0"/>
              </a:spcAft>
            </a:pPr>
            <a:r>
              <a:rPr lang="en-US" sz="2600" dirty="0">
                <a:effectLst/>
                <a:ea typeface="Times New Roman" panose="02020603050405020304" pitchFamily="18" charset="0"/>
              </a:rPr>
              <a:t>Amended G.S. 148-19.3 also clarifies that in the event an out-of-prison health care provider submits an SMCP safekeeper invoice to the North Carolina Department of Public Safety (DPS) in error, DPS is required to forward the invoice to the Plan within three days of receipt of the invoice.  </a:t>
            </a:r>
          </a:p>
          <a:p>
            <a:pPr marR="0" algn="just">
              <a:spcBef>
                <a:spcPts val="0"/>
              </a:spcBef>
              <a:spcAft>
                <a:spcPts val="0"/>
              </a:spcAft>
            </a:pPr>
            <a:endParaRPr lang="en-US" sz="2600" dirty="0">
              <a:effectLst/>
              <a:ea typeface="Times New Roman" panose="02020603050405020304" pitchFamily="18" charset="0"/>
            </a:endParaRPr>
          </a:p>
          <a:p>
            <a:pPr marR="0" algn="just">
              <a:spcBef>
                <a:spcPts val="0"/>
              </a:spcBef>
              <a:spcAft>
                <a:spcPts val="0"/>
              </a:spcAft>
            </a:pPr>
            <a:r>
              <a:rPr lang="en-US" sz="2600" dirty="0">
                <a:effectLst/>
                <a:ea typeface="Times New Roman" panose="02020603050405020304" pitchFamily="18" charset="0"/>
              </a:rPr>
              <a:t>Once medical invoices are processed by the Plan, all </a:t>
            </a:r>
            <a:r>
              <a:rPr lang="en-US" sz="2600" u="sng" dirty="0">
                <a:effectLst/>
                <a:ea typeface="Times New Roman" panose="02020603050405020304" pitchFamily="18" charset="0"/>
              </a:rPr>
              <a:t>unreimbursed</a:t>
            </a:r>
            <a:r>
              <a:rPr lang="en-US" sz="2600" dirty="0">
                <a:effectLst/>
                <a:ea typeface="Times New Roman" panose="02020603050405020304" pitchFamily="18" charset="0"/>
              </a:rPr>
              <a:t> charges (those not covered by Medicare, Medicaid or the inmate’s personal health insurance) will be documented and presented by the Plan to the county directly for payment.  </a:t>
            </a:r>
          </a:p>
          <a:p>
            <a:pPr marL="0" indent="0" algn="just">
              <a:spcBef>
                <a:spcPts val="0"/>
              </a:spcBef>
              <a:buNone/>
            </a:pPr>
            <a:r>
              <a:rPr lang="en-US" sz="2600" dirty="0">
                <a:effectLst/>
                <a:ea typeface="Times New Roman" panose="02020603050405020304" pitchFamily="18" charset="0"/>
                <a:cs typeface="Arial" panose="020B0604020202020204" pitchFamily="34" charset="0"/>
              </a:rPr>
              <a:t>  </a:t>
            </a:r>
            <a:endParaRPr lang="en-US" sz="2600" dirty="0">
              <a:effectLst/>
              <a:ea typeface="Times New Roman" panose="02020603050405020304" pitchFamily="18" charset="0"/>
            </a:endParaRPr>
          </a:p>
          <a:p>
            <a:pPr marL="0" indent="0" algn="just">
              <a:spcBef>
                <a:spcPts val="0"/>
              </a:spcBef>
              <a:buNone/>
            </a:pPr>
            <a:endParaRPr lang="en-US" sz="2600" dirty="0"/>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48</a:t>
            </a:fld>
            <a:endParaRPr lang="en-US" dirty="0"/>
          </a:p>
        </p:txBody>
      </p:sp>
    </p:spTree>
    <p:extLst>
      <p:ext uri="{BB962C8B-B14F-4D97-AF65-F5344CB8AC3E}">
        <p14:creationId xmlns:p14="http://schemas.microsoft.com/office/powerpoint/2010/main" val="4156747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90500" y="533400"/>
            <a:ext cx="9525000" cy="990600"/>
          </a:xfrm>
        </p:spPr>
        <p:txBody>
          <a:bodyPr>
            <a:noAutofit/>
          </a:bodyPr>
          <a:lstStyle/>
          <a:p>
            <a:pPr algn="ctr"/>
            <a:r>
              <a:rPr lang="en-US" sz="3400" dirty="0"/>
              <a:t>House Bill 593 (safekeeper changes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133600"/>
            <a:ext cx="8534400" cy="6666766"/>
          </a:xfrm>
        </p:spPr>
        <p:txBody>
          <a:bodyPr>
            <a:normAutofit fontScale="92500" lnSpcReduction="20000"/>
          </a:bodyPr>
          <a:lstStyle/>
          <a:p>
            <a:pPr marR="0" algn="just">
              <a:spcBef>
                <a:spcPts val="0"/>
              </a:spcBef>
              <a:spcAft>
                <a:spcPts val="0"/>
              </a:spcAft>
            </a:pPr>
            <a:r>
              <a:rPr lang="en-US" sz="2600" dirty="0">
                <a:effectLst/>
                <a:ea typeface="Times New Roman" panose="02020603050405020304" pitchFamily="18" charset="0"/>
              </a:rPr>
              <a:t>Amends G.S</a:t>
            </a:r>
            <a:r>
              <a:rPr lang="en-US" sz="2600" dirty="0">
                <a:effectLst/>
                <a:ea typeface="Times New Roman" panose="02020603050405020304" pitchFamily="18" charset="0"/>
                <a:cs typeface="Arial" panose="020B0604020202020204" pitchFamily="34" charset="0"/>
              </a:rPr>
              <a:t>. </a:t>
            </a:r>
            <a:r>
              <a:rPr lang="en-US" sz="2600" dirty="0">
                <a:effectLst/>
                <a:ea typeface="Times New Roman" panose="02020603050405020304" pitchFamily="18" charset="0"/>
              </a:rPr>
              <a:t>148-32.1.</a:t>
            </a:r>
          </a:p>
          <a:p>
            <a:pPr marR="0" algn="just">
              <a:spcBef>
                <a:spcPts val="0"/>
              </a:spcBef>
              <a:spcAft>
                <a:spcPts val="0"/>
              </a:spcAft>
            </a:pPr>
            <a:endParaRPr lang="en-US" dirty="0">
              <a:ea typeface="Times New Roman" panose="02020603050405020304" pitchFamily="18" charset="0"/>
            </a:endParaRPr>
          </a:p>
          <a:p>
            <a:pPr marR="0" lvl="0" algn="just">
              <a:spcBef>
                <a:spcPts val="0"/>
              </a:spcBef>
              <a:spcAft>
                <a:spcPts val="0"/>
              </a:spcAft>
            </a:pPr>
            <a:r>
              <a:rPr lang="en-US" sz="2600" dirty="0">
                <a:ea typeface="Times New Roman" panose="02020603050405020304" pitchFamily="18" charset="0"/>
                <a:cs typeface="Arial" panose="020B0604020202020204" pitchFamily="34" charset="0"/>
              </a:rPr>
              <a:t>L</a:t>
            </a:r>
            <a:r>
              <a:rPr lang="en-US" sz="2600" dirty="0">
                <a:effectLst/>
                <a:ea typeface="Times New Roman" panose="02020603050405020304" pitchFamily="18" charset="0"/>
                <a:cs typeface="Arial" panose="020B0604020202020204" pitchFamily="34" charset="0"/>
              </a:rPr>
              <a:t>imits the initial time period a SMCP safekeeper will stay in the custody of the DACJJ to a period of </a:t>
            </a:r>
            <a:r>
              <a:rPr lang="en-US" sz="2600" u="sng" dirty="0">
                <a:effectLst/>
                <a:ea typeface="Times New Roman" panose="02020603050405020304" pitchFamily="18" charset="0"/>
                <a:cs typeface="Arial" panose="020B0604020202020204" pitchFamily="34" charset="0"/>
              </a:rPr>
              <a:t>30</a:t>
            </a:r>
            <a:r>
              <a:rPr lang="en-US" sz="2600" dirty="0">
                <a:effectLst/>
                <a:ea typeface="Times New Roman" panose="02020603050405020304" pitchFamily="18" charset="0"/>
                <a:cs typeface="Arial" panose="020B0604020202020204" pitchFamily="34" charset="0"/>
              </a:rPr>
              <a:t> days.  </a:t>
            </a:r>
          </a:p>
          <a:p>
            <a:pPr marR="0" lvl="0" algn="just">
              <a:spcBef>
                <a:spcPts val="0"/>
              </a:spcBef>
              <a:spcAft>
                <a:spcPts val="0"/>
              </a:spcAft>
            </a:pPr>
            <a:endParaRPr lang="en-US" sz="2600" dirty="0">
              <a:ea typeface="Times New Roman" panose="02020603050405020304" pitchFamily="18" charset="0"/>
              <a:cs typeface="Arial" panose="020B0604020202020204" pitchFamily="34" charset="0"/>
            </a:endParaRPr>
          </a:p>
          <a:p>
            <a:pPr marR="0" lvl="0" algn="just">
              <a:spcBef>
                <a:spcPts val="0"/>
              </a:spcBef>
              <a:spcAft>
                <a:spcPts val="0"/>
              </a:spcAft>
            </a:pPr>
            <a:r>
              <a:rPr lang="en-US" sz="2600" dirty="0">
                <a:effectLst/>
                <a:ea typeface="Times New Roman" panose="02020603050405020304" pitchFamily="18" charset="0"/>
                <a:cs typeface="Arial" panose="020B0604020202020204" pitchFamily="34" charset="0"/>
              </a:rPr>
              <a:t>DACJJ is required to have their medical or mental health professionals conduct an assessment of the prisoner during this 30-day period and to make recommendations as to whether the prisoner should remain in the custody of the DACJJ or be returned to the county.  </a:t>
            </a:r>
            <a:endParaRPr lang="en-US" sz="2600" dirty="0">
              <a:effectLst/>
              <a:ea typeface="Times New Roman" panose="02020603050405020304" pitchFamily="18" charset="0"/>
            </a:endParaRPr>
          </a:p>
          <a:p>
            <a:pPr marL="27432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R="0" algn="just">
              <a:spcBef>
                <a:spcPts val="0"/>
              </a:spcBef>
              <a:spcAft>
                <a:spcPts val="0"/>
              </a:spcAft>
            </a:pPr>
            <a:endParaRPr lang="en-US" sz="2600" dirty="0">
              <a:effectLst/>
              <a:ea typeface="Times New Roman" panose="02020603050405020304" pitchFamily="18" charset="0"/>
            </a:endParaRPr>
          </a:p>
          <a:p>
            <a:pPr marL="0" indent="0" algn="just">
              <a:spcBef>
                <a:spcPts val="0"/>
              </a:spcBef>
              <a:buNone/>
            </a:pPr>
            <a:r>
              <a:rPr lang="en-US" sz="2600" dirty="0">
                <a:effectLst/>
                <a:ea typeface="Times New Roman" panose="02020603050405020304" pitchFamily="18" charset="0"/>
                <a:cs typeface="Arial" panose="020B0604020202020204" pitchFamily="34" charset="0"/>
              </a:rPr>
              <a:t>  </a:t>
            </a:r>
            <a:endParaRPr lang="en-US" sz="2600" dirty="0">
              <a:effectLst/>
              <a:ea typeface="Times New Roman" panose="02020603050405020304" pitchFamily="18" charset="0"/>
            </a:endParaRPr>
          </a:p>
          <a:p>
            <a:pPr marL="0" indent="0" algn="just">
              <a:spcBef>
                <a:spcPts val="0"/>
              </a:spcBef>
              <a:buNone/>
            </a:pPr>
            <a:endParaRPr lang="en-US" sz="2600" dirty="0"/>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49</a:t>
            </a:fld>
            <a:endParaRPr lang="en-US" dirty="0"/>
          </a:p>
        </p:txBody>
      </p:sp>
    </p:spTree>
    <p:extLst>
      <p:ext uri="{BB962C8B-B14F-4D97-AF65-F5344CB8AC3E}">
        <p14:creationId xmlns:p14="http://schemas.microsoft.com/office/powerpoint/2010/main" val="93172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F063A-9BA8-4806-9887-C8030C7B9AFB}"/>
              </a:ext>
            </a:extLst>
          </p:cNvPr>
          <p:cNvPicPr>
            <a:picLocks noChangeAspect="1"/>
          </p:cNvPicPr>
          <p:nvPr/>
        </p:nvPicPr>
        <p:blipFill rotWithShape="1">
          <a:blip r:embed="rId2"/>
          <a:srcRect l="50000"/>
          <a:stretch/>
        </p:blipFill>
        <p:spPr>
          <a:xfrm>
            <a:off x="1447800" y="2590799"/>
            <a:ext cx="6019800" cy="3437109"/>
          </a:xfrm>
          <a:prstGeom prst="rect">
            <a:avLst/>
          </a:prstGeom>
        </p:spPr>
      </p:pic>
      <p:sp>
        <p:nvSpPr>
          <p:cNvPr id="2" name="Title 1"/>
          <p:cNvSpPr>
            <a:spLocks noGrp="1"/>
          </p:cNvSpPr>
          <p:nvPr>
            <p:ph type="title"/>
          </p:nvPr>
        </p:nvSpPr>
        <p:spPr>
          <a:xfrm>
            <a:off x="462793" y="182880"/>
            <a:ext cx="8229600" cy="990600"/>
          </a:xfrm>
        </p:spPr>
        <p:txBody>
          <a:bodyPr/>
          <a:lstStyle/>
          <a:p>
            <a:pPr algn="ctr"/>
            <a:r>
              <a:rPr lang="en-US" dirty="0"/>
              <a:t>Finding General Statutes</a:t>
            </a:r>
          </a:p>
        </p:txBody>
      </p:sp>
      <p:sp>
        <p:nvSpPr>
          <p:cNvPr id="3" name="Content Placeholder 2"/>
          <p:cNvSpPr>
            <a:spLocks noGrp="1"/>
          </p:cNvSpPr>
          <p:nvPr>
            <p:ph idx="1"/>
          </p:nvPr>
        </p:nvSpPr>
        <p:spPr>
          <a:xfrm>
            <a:off x="228600" y="1151108"/>
            <a:ext cx="8768593" cy="4876800"/>
          </a:xfrm>
        </p:spPr>
        <p:txBody>
          <a:bodyPr/>
          <a:lstStyle/>
          <a:p>
            <a:r>
              <a:rPr lang="en-US" dirty="0">
                <a:hlinkClick r:id="rId3"/>
              </a:rPr>
              <a:t>www.ncleg.gov</a:t>
            </a:r>
            <a:r>
              <a:rPr lang="en-US" dirty="0"/>
              <a:t> </a:t>
            </a:r>
          </a:p>
          <a:p>
            <a:r>
              <a:rPr lang="en-US" dirty="0"/>
              <a:t>Click on General Statutes link under “BILLS &amp; LAWS.”</a:t>
            </a:r>
          </a:p>
          <a:p>
            <a:r>
              <a:rPr lang="en-US" dirty="0"/>
              <a:t>You can then navigate to the General Statutes contents page.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Oval 5"/>
          <p:cNvSpPr/>
          <p:nvPr/>
        </p:nvSpPr>
        <p:spPr>
          <a:xfrm>
            <a:off x="3048000" y="3048000"/>
            <a:ext cx="1147194" cy="4156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5" name="Slide Number Placeholder 4">
            <a:extLst>
              <a:ext uri="{FF2B5EF4-FFF2-40B4-BE49-F238E27FC236}">
                <a16:creationId xmlns:a16="http://schemas.microsoft.com/office/drawing/2014/main" id="{F58EC9D9-0B60-4799-949E-E3B2514400B4}"/>
              </a:ext>
            </a:extLst>
          </p:cNvPr>
          <p:cNvSpPr>
            <a:spLocks noGrp="1"/>
          </p:cNvSpPr>
          <p:nvPr>
            <p:ph type="sldNum" sz="quarter" idx="12"/>
          </p:nvPr>
        </p:nvSpPr>
        <p:spPr/>
        <p:txBody>
          <a:bodyPr/>
          <a:lstStyle/>
          <a:p>
            <a:fld id="{0CFEC368-1D7A-4F81-ABF6-AE0E36BAF64C}" type="slidenum">
              <a:rPr lang="en-US" smtClean="0"/>
              <a:pPr/>
              <a:t>5</a:t>
            </a:fld>
            <a:endParaRPr lang="en-US" dirty="0"/>
          </a:p>
        </p:txBody>
      </p:sp>
    </p:spTree>
    <p:extLst>
      <p:ext uri="{BB962C8B-B14F-4D97-AF65-F5344CB8AC3E}">
        <p14:creationId xmlns:p14="http://schemas.microsoft.com/office/powerpoint/2010/main" val="2951212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4111" y="533400"/>
            <a:ext cx="9220200" cy="990600"/>
          </a:xfrm>
        </p:spPr>
        <p:txBody>
          <a:bodyPr>
            <a:noAutofit/>
          </a:bodyPr>
          <a:lstStyle/>
          <a:p>
            <a:pPr algn="ctr"/>
            <a:r>
              <a:rPr lang="en-US" sz="3400" dirty="0"/>
              <a:t>House Bill 593 (safekeeper changes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362200"/>
            <a:ext cx="8534400" cy="6666766"/>
          </a:xfrm>
        </p:spPr>
        <p:txBody>
          <a:bodyPr>
            <a:normAutofit lnSpcReduction="10000"/>
          </a:bodyPr>
          <a:lstStyle/>
          <a:p>
            <a:pPr algn="just">
              <a:spcBef>
                <a:spcPts val="0"/>
              </a:spcBef>
            </a:pPr>
            <a:r>
              <a:rPr lang="en-US" dirty="0">
                <a:effectLst/>
                <a:ea typeface="Times New Roman" panose="02020603050405020304" pitchFamily="18" charset="0"/>
                <a:cs typeface="Arial" panose="020B0604020202020204" pitchFamily="34" charset="0"/>
              </a:rPr>
              <a:t>To have the safekeeper order extended beyond the initial 30-day period, the </a:t>
            </a:r>
            <a:r>
              <a:rPr lang="en-US" u="sng" dirty="0">
                <a:effectLst/>
                <a:ea typeface="Times New Roman" panose="02020603050405020304" pitchFamily="18" charset="0"/>
                <a:cs typeface="Arial" panose="020B0604020202020204" pitchFamily="34" charset="0"/>
              </a:rPr>
              <a:t>sheriff</a:t>
            </a:r>
            <a:r>
              <a:rPr lang="en-US" dirty="0">
                <a:effectLst/>
                <a:ea typeface="Times New Roman" panose="02020603050405020304" pitchFamily="18" charset="0"/>
                <a:cs typeface="Arial" panose="020B0604020202020204" pitchFamily="34" charset="0"/>
              </a:rPr>
              <a:t> is required to provide the DACJJ assessment and any other relevant information to a district or superior court judge, who will make a determination as to whether the safekeeper should remain in DACJJ custody beyond the initial 30-day period. </a:t>
            </a:r>
            <a:endParaRPr lang="en-US" dirty="0">
              <a:effectLst/>
              <a:ea typeface="Times New Roman" panose="02020603050405020304" pitchFamily="18" charset="0"/>
            </a:endParaRPr>
          </a:p>
          <a:p>
            <a:pPr marL="0" marR="0" indent="0" algn="just">
              <a:spcBef>
                <a:spcPts val="0"/>
              </a:spcBef>
              <a:spcAft>
                <a:spcPts val="0"/>
              </a:spcAft>
              <a:buNone/>
            </a:pPr>
            <a:endParaRPr lang="en-US" dirty="0">
              <a:effectLst/>
              <a:ea typeface="Times New Roman" panose="02020603050405020304" pitchFamily="18" charset="0"/>
            </a:endParaRPr>
          </a:p>
          <a:p>
            <a:pPr marL="27432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R="0" algn="just">
              <a:spcBef>
                <a:spcPts val="0"/>
              </a:spcBef>
              <a:spcAft>
                <a:spcPts val="0"/>
              </a:spcAft>
            </a:pPr>
            <a:endParaRPr lang="en-US" sz="2600" dirty="0">
              <a:effectLst/>
              <a:ea typeface="Times New Roman" panose="02020603050405020304" pitchFamily="18" charset="0"/>
            </a:endParaRPr>
          </a:p>
          <a:p>
            <a:pPr marL="0" indent="0" algn="just">
              <a:spcBef>
                <a:spcPts val="0"/>
              </a:spcBef>
              <a:buNone/>
            </a:pPr>
            <a:r>
              <a:rPr lang="en-US" sz="2600" dirty="0">
                <a:effectLst/>
                <a:ea typeface="Times New Roman" panose="02020603050405020304" pitchFamily="18" charset="0"/>
                <a:cs typeface="Arial" panose="020B0604020202020204" pitchFamily="34" charset="0"/>
              </a:rPr>
              <a:t>  </a:t>
            </a:r>
            <a:endParaRPr lang="en-US" sz="2600" dirty="0">
              <a:effectLst/>
              <a:ea typeface="Times New Roman" panose="02020603050405020304" pitchFamily="18" charset="0"/>
            </a:endParaRPr>
          </a:p>
          <a:p>
            <a:pPr marL="0" indent="0" algn="just">
              <a:spcBef>
                <a:spcPts val="0"/>
              </a:spcBef>
              <a:buNone/>
            </a:pPr>
            <a:endParaRPr lang="en-US" sz="2600" dirty="0"/>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pPr marL="0" indent="0" algn="just">
              <a:spcBef>
                <a:spcPts val="0"/>
              </a:spcBef>
              <a:buNone/>
            </a:pPr>
            <a:endParaRPr lang="en-US" dirty="0"/>
          </a:p>
          <a:p>
            <a:pPr marL="0" marR="0" indent="0" algn="just">
              <a:spcBef>
                <a:spcPts val="0"/>
              </a:spcBef>
              <a:spcAft>
                <a:spcPts val="0"/>
              </a:spcAft>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marL="0" indent="0" algn="just">
              <a:spcBef>
                <a:spcPts val="0"/>
              </a:spcBef>
              <a:buNone/>
            </a:pP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50</a:t>
            </a:fld>
            <a:endParaRPr lang="en-US" dirty="0"/>
          </a:p>
        </p:txBody>
      </p:sp>
    </p:spTree>
    <p:extLst>
      <p:ext uri="{BB962C8B-B14F-4D97-AF65-F5344CB8AC3E}">
        <p14:creationId xmlns:p14="http://schemas.microsoft.com/office/powerpoint/2010/main" val="730977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533400"/>
            <a:ext cx="9372600" cy="990600"/>
          </a:xfrm>
        </p:spPr>
        <p:txBody>
          <a:bodyPr>
            <a:noAutofit/>
          </a:bodyPr>
          <a:lstStyle/>
          <a:p>
            <a:pPr algn="ctr"/>
            <a:r>
              <a:rPr lang="en-US" sz="3400" dirty="0"/>
              <a:t>House Bill 593 (safekeeper changes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133600"/>
            <a:ext cx="8534400" cy="4405490"/>
          </a:xfrm>
        </p:spPr>
        <p:txBody>
          <a:bodyPr>
            <a:normAutofit/>
          </a:bodyPr>
          <a:lstStyle/>
          <a:p>
            <a:pPr algn="just">
              <a:spcBef>
                <a:spcPts val="0"/>
              </a:spcBef>
            </a:pPr>
            <a:r>
              <a:rPr lang="en-US" dirty="0">
                <a:effectLst/>
                <a:ea typeface="Times New Roman" panose="02020603050405020304" pitchFamily="18" charset="0"/>
                <a:cs typeface="Arial" panose="020B0604020202020204" pitchFamily="34" charset="0"/>
              </a:rPr>
              <a:t>If the court decides to extend the SMCP safekeeper order beyond the initial 30-day period, the court must set a </a:t>
            </a:r>
            <a:r>
              <a:rPr lang="en-US" u="sng" dirty="0">
                <a:effectLst/>
                <a:ea typeface="Times New Roman" panose="02020603050405020304" pitchFamily="18" charset="0"/>
                <a:cs typeface="Arial" panose="020B0604020202020204" pitchFamily="34" charset="0"/>
              </a:rPr>
              <a:t>date certain</a:t>
            </a:r>
            <a:r>
              <a:rPr lang="en-US" dirty="0">
                <a:effectLst/>
                <a:ea typeface="Times New Roman" panose="02020603050405020304" pitchFamily="18" charset="0"/>
                <a:cs typeface="Arial" panose="020B0604020202020204" pitchFamily="34" charset="0"/>
              </a:rPr>
              <a:t> to have the matter brought back to court for further review.  In the event the order is extended, DACJJ is required to conduct another assessment of the prisoner prior to the next scheduled hearing.  </a:t>
            </a:r>
            <a:endParaRPr lang="en-US" dirty="0">
              <a:effectLst/>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buFontTx/>
              <a:buChar char="-"/>
            </a:pPr>
            <a:r>
              <a:rPr lang="en-US" u="sng" dirty="0">
                <a:effectLst/>
                <a:ea typeface="Times New Roman" panose="02020603050405020304" pitchFamily="18" charset="0"/>
              </a:rPr>
              <a:t>Effective</a:t>
            </a:r>
            <a:r>
              <a:rPr lang="en-US" dirty="0">
                <a:effectLst/>
                <a:ea typeface="Times New Roman" panose="02020603050405020304" pitchFamily="18" charset="0"/>
              </a:rPr>
              <a:t>: July 1, 2020 and applies to all SMCP safekeepers transferred on or after that date. </a:t>
            </a:r>
            <a:r>
              <a:rPr lang="en-US" dirty="0">
                <a:effectLst/>
                <a:ea typeface="Times New Roman" panose="02020603050405020304" pitchFamily="18" charset="0"/>
                <a:cs typeface="Arial" panose="020B0604020202020204" pitchFamily="34" charset="0"/>
              </a:rPr>
              <a:t> </a:t>
            </a:r>
            <a:r>
              <a:rPr lang="en-US" dirty="0">
                <a:ea typeface="Times New Roman" panose="02020603050405020304" pitchFamily="18" charset="0"/>
              </a:rPr>
              <a:t>  </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51</a:t>
            </a:fld>
            <a:endParaRPr lang="en-US" dirty="0"/>
          </a:p>
        </p:txBody>
      </p:sp>
    </p:spTree>
    <p:extLst>
      <p:ext uri="{BB962C8B-B14F-4D97-AF65-F5344CB8AC3E}">
        <p14:creationId xmlns:p14="http://schemas.microsoft.com/office/powerpoint/2010/main" val="3295167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533400"/>
            <a:ext cx="9372600" cy="990600"/>
          </a:xfrm>
        </p:spPr>
        <p:txBody>
          <a:bodyPr>
            <a:noAutofit/>
          </a:bodyPr>
          <a:lstStyle/>
          <a:p>
            <a:pPr algn="ctr"/>
            <a:r>
              <a:rPr lang="en-US" sz="3400" dirty="0"/>
              <a:t>House Bill 593 (</a:t>
            </a:r>
            <a:r>
              <a:rPr lang="en-US" sz="3400" dirty="0" err="1"/>
              <a:t>Grabarczyk</a:t>
            </a:r>
            <a:r>
              <a:rPr lang="en-US" sz="3400" dirty="0"/>
              <a:t>)</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1910643"/>
            <a:ext cx="8534400" cy="4405490"/>
          </a:xfrm>
        </p:spPr>
        <p:txBody>
          <a:bodyPr>
            <a:normAutofit fontScale="92500" lnSpcReduction="10000"/>
          </a:bodyPr>
          <a:lstStyle/>
          <a:p>
            <a:pPr marL="0" marR="0" algn="just">
              <a:spcBef>
                <a:spcPts val="0"/>
              </a:spcBef>
              <a:spcAft>
                <a:spcPts val="0"/>
              </a:spcAft>
            </a:pPr>
            <a:r>
              <a:rPr lang="en-US" sz="2600" b="1" u="sng" dirty="0">
                <a:effectLst/>
                <a:ea typeface="Times New Roman" panose="02020603050405020304" pitchFamily="18" charset="0"/>
              </a:rPr>
              <a:t>North Carolina Sex Offender Registry</a:t>
            </a:r>
            <a:r>
              <a:rPr lang="en-US" sz="2600" dirty="0">
                <a:effectLst/>
                <a:ea typeface="Times New Roman" panose="02020603050405020304" pitchFamily="18" charset="0"/>
              </a:rPr>
              <a:t> - </a:t>
            </a:r>
            <a:r>
              <a:rPr lang="en-US" sz="2600" i="1" dirty="0" err="1">
                <a:effectLst/>
                <a:ea typeface="Times New Roman" panose="02020603050405020304" pitchFamily="18" charset="0"/>
              </a:rPr>
              <a:t>Grabarczyk</a:t>
            </a:r>
            <a:r>
              <a:rPr lang="en-US" sz="2600" i="1" dirty="0">
                <a:effectLst/>
                <a:ea typeface="Times New Roman" panose="02020603050405020304" pitchFamily="18" charset="0"/>
              </a:rPr>
              <a:t> v. Stein</a:t>
            </a:r>
            <a:r>
              <a:rPr lang="en-US" sz="2600" dirty="0">
                <a:effectLst/>
                <a:ea typeface="Times New Roman" panose="02020603050405020304" pitchFamily="18" charset="0"/>
              </a:rPr>
              <a:t>, et al. </a:t>
            </a:r>
          </a:p>
          <a:p>
            <a:pPr marL="0" marR="0" indent="0" algn="just">
              <a:spcBef>
                <a:spcPts val="0"/>
              </a:spcBef>
              <a:spcAft>
                <a:spcPts val="0"/>
              </a:spcAft>
              <a:buNone/>
            </a:pPr>
            <a:endParaRPr lang="en-US" sz="2600" dirty="0">
              <a:effectLst/>
              <a:ea typeface="Times New Roman" panose="02020603050405020304" pitchFamily="18" charset="0"/>
            </a:endParaRPr>
          </a:p>
          <a:p>
            <a:pPr marL="0" marR="0" algn="just">
              <a:spcBef>
                <a:spcPts val="0"/>
              </a:spcBef>
              <a:spcAft>
                <a:spcPts val="0"/>
              </a:spcAft>
            </a:pPr>
            <a:r>
              <a:rPr lang="en-US" sz="2600" dirty="0">
                <a:ea typeface="Times New Roman" panose="02020603050405020304" pitchFamily="18" charset="0"/>
              </a:rPr>
              <a:t>T</a:t>
            </a:r>
            <a:r>
              <a:rPr lang="en-US" sz="2600" dirty="0">
                <a:effectLst/>
                <a:ea typeface="Times New Roman" panose="02020603050405020304" pitchFamily="18" charset="0"/>
              </a:rPr>
              <a:t>he bill addresses an issue created by the federal court case of </a:t>
            </a:r>
            <a:r>
              <a:rPr lang="en-US" sz="2600" i="1" dirty="0" err="1">
                <a:effectLst/>
                <a:ea typeface="Times New Roman" panose="02020603050405020304" pitchFamily="18" charset="0"/>
              </a:rPr>
              <a:t>Grabarczyk</a:t>
            </a:r>
            <a:r>
              <a:rPr lang="en-US" sz="2600" i="1" dirty="0">
                <a:effectLst/>
                <a:ea typeface="Times New Roman" panose="02020603050405020304" pitchFamily="18" charset="0"/>
              </a:rPr>
              <a:t> v. Stein</a:t>
            </a:r>
            <a:r>
              <a:rPr lang="en-US" sz="2600" dirty="0">
                <a:effectLst/>
                <a:ea typeface="Times New Roman" panose="02020603050405020304" pitchFamily="18" charset="0"/>
              </a:rPr>
              <a:t>, et al.  </a:t>
            </a:r>
            <a:r>
              <a:rPr lang="en-US" sz="2600" dirty="0">
                <a:solidFill>
                  <a:srgbClr val="000000"/>
                </a:solidFill>
                <a:effectLst/>
                <a:ea typeface="Times New Roman" panose="02020603050405020304" pitchFamily="18" charset="0"/>
              </a:rPr>
              <a:t>No.</a:t>
            </a:r>
            <a:r>
              <a:rPr lang="en-US" sz="2600" dirty="0">
                <a:solidFill>
                  <a:srgbClr val="6E6965"/>
                </a:solidFill>
                <a:effectLst/>
                <a:ea typeface="Times New Roman" panose="02020603050405020304" pitchFamily="18" charset="0"/>
              </a:rPr>
              <a:t> </a:t>
            </a:r>
            <a:r>
              <a:rPr lang="en-US" sz="2600" dirty="0">
                <a:solidFill>
                  <a:srgbClr val="4A4644"/>
                </a:solidFill>
                <a:effectLst/>
                <a:ea typeface="Times New Roman" panose="02020603050405020304" pitchFamily="18" charset="0"/>
              </a:rPr>
              <a:t>5:19-CV-48-BO</a:t>
            </a:r>
            <a:r>
              <a:rPr lang="en-US" sz="2600" dirty="0">
                <a:effectLst/>
                <a:ea typeface="Times New Roman" panose="02020603050405020304" pitchFamily="18" charset="0"/>
              </a:rPr>
              <a:t>, which without legislative action would have removed many sex offenders from the North Carolina Sex Offender Registry (SOR) who were placed on the SOR due to an out-of-state conviction or a federal conviction that is “substantially similar” to a North Carolina crime that would require registration on the SOR.  </a:t>
            </a:r>
          </a:p>
          <a:p>
            <a:pPr marL="0" indent="0" algn="just">
              <a:spcBef>
                <a:spcPts val="0"/>
              </a:spcBef>
              <a:buNone/>
            </a:pP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52</a:t>
            </a:fld>
            <a:endParaRPr lang="en-US" dirty="0"/>
          </a:p>
        </p:txBody>
      </p:sp>
    </p:spTree>
    <p:extLst>
      <p:ext uri="{BB962C8B-B14F-4D97-AF65-F5344CB8AC3E}">
        <p14:creationId xmlns:p14="http://schemas.microsoft.com/office/powerpoint/2010/main" val="3155557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533400"/>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133600"/>
            <a:ext cx="8534400" cy="4405490"/>
          </a:xfrm>
        </p:spPr>
        <p:txBody>
          <a:bodyPr>
            <a:normAutofit/>
          </a:bodyPr>
          <a:lstStyle/>
          <a:p>
            <a:pPr algn="just">
              <a:spcBef>
                <a:spcPts val="0"/>
              </a:spcBef>
            </a:pPr>
            <a:r>
              <a:rPr lang="en-US" dirty="0">
                <a:ea typeface="Times New Roman" panose="02020603050405020304" pitchFamily="18" charset="0"/>
              </a:rPr>
              <a:t>A</a:t>
            </a:r>
            <a:r>
              <a:rPr lang="en-US" dirty="0">
                <a:effectLst/>
                <a:ea typeface="Times New Roman" panose="02020603050405020304" pitchFamily="18" charset="0"/>
              </a:rPr>
              <a:t>mends Chapter 14 to ensure the following sex offenders are required to register in North Carolina </a:t>
            </a:r>
            <a:r>
              <a:rPr lang="en-US" u="sng" dirty="0">
                <a:effectLst/>
                <a:ea typeface="Times New Roman" panose="02020603050405020304" pitchFamily="18" charset="0"/>
              </a:rPr>
              <a:t>if</a:t>
            </a:r>
            <a:r>
              <a:rPr lang="en-US" dirty="0">
                <a:effectLst/>
                <a:ea typeface="Times New Roman" panose="02020603050405020304" pitchFamily="18" charset="0"/>
              </a:rPr>
              <a:t> their out-of-state or federal crime is </a:t>
            </a:r>
            <a:r>
              <a:rPr lang="en-US" u="sng" dirty="0">
                <a:effectLst/>
                <a:ea typeface="Times New Roman" panose="02020603050405020304" pitchFamily="18" charset="0"/>
              </a:rPr>
              <a:t>substantially similar</a:t>
            </a:r>
            <a:r>
              <a:rPr lang="en-US" dirty="0">
                <a:effectLst/>
                <a:ea typeface="Times New Roman" panose="02020603050405020304" pitchFamily="18" charset="0"/>
              </a:rPr>
              <a:t> to a North Carolina crime requiring registration:</a:t>
            </a:r>
          </a:p>
          <a:p>
            <a:pPr marL="0" marR="0" indent="0" algn="just">
              <a:spcBef>
                <a:spcPts val="0"/>
              </a:spcBef>
              <a:spcAft>
                <a:spcPts val="0"/>
              </a:spcAft>
              <a:buNone/>
            </a:pPr>
            <a:r>
              <a:rPr lang="en-US" sz="2600" dirty="0">
                <a:effectLst/>
                <a:ea typeface="Times New Roman" panose="02020603050405020304" pitchFamily="18" charset="0"/>
              </a:rPr>
              <a:t>  </a:t>
            </a:r>
          </a:p>
          <a:p>
            <a:pPr marL="457200" indent="-457200" algn="just">
              <a:spcBef>
                <a:spcPts val="0"/>
              </a:spcBef>
              <a:buFont typeface="+mj-lt"/>
              <a:buAutoNum type="arabicPeriod"/>
            </a:pPr>
            <a:r>
              <a:rPr lang="en-US" dirty="0">
                <a:effectLst/>
                <a:ea typeface="Times New Roman" panose="02020603050405020304" pitchFamily="18" charset="0"/>
              </a:rPr>
              <a:t>Those sex offenders who are members of the class identified in </a:t>
            </a:r>
            <a:r>
              <a:rPr lang="en-US" i="1" dirty="0" err="1">
                <a:effectLst/>
                <a:ea typeface="Times New Roman" panose="02020603050405020304" pitchFamily="18" charset="0"/>
              </a:rPr>
              <a:t>Grabarczyk</a:t>
            </a:r>
            <a:r>
              <a:rPr lang="en-US" i="1" dirty="0">
                <a:effectLst/>
                <a:ea typeface="Times New Roman" panose="02020603050405020304" pitchFamily="18" charset="0"/>
              </a:rPr>
              <a:t> v. Stein.</a:t>
            </a:r>
          </a:p>
          <a:p>
            <a:pPr marL="0" indent="0" algn="just">
              <a:spcBef>
                <a:spcPts val="0"/>
              </a:spcBef>
              <a:buNone/>
            </a:pPr>
            <a:endParaRPr lang="en-US" i="1" dirty="0">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53</a:t>
            </a:fld>
            <a:endParaRPr lang="en-US" dirty="0"/>
          </a:p>
        </p:txBody>
      </p:sp>
    </p:spTree>
    <p:extLst>
      <p:ext uri="{BB962C8B-B14F-4D97-AF65-F5344CB8AC3E}">
        <p14:creationId xmlns:p14="http://schemas.microsoft.com/office/powerpoint/2010/main" val="3909758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533400"/>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1905000"/>
            <a:ext cx="8534400" cy="4786490"/>
          </a:xfrm>
        </p:spPr>
        <p:txBody>
          <a:bodyPr>
            <a:normAutofit lnSpcReduction="10000"/>
          </a:bodyPr>
          <a:lstStyle/>
          <a:p>
            <a:pPr marL="457200" marR="0" lvl="0" indent="-457200" algn="just">
              <a:spcBef>
                <a:spcPts val="0"/>
              </a:spcBef>
              <a:spcAft>
                <a:spcPts val="0"/>
              </a:spcAft>
              <a:buFont typeface="+mj-lt"/>
              <a:buAutoNum type="arabicPeriod" startAt="2"/>
            </a:pPr>
            <a:r>
              <a:rPr lang="en-US" dirty="0">
                <a:effectLst/>
                <a:ea typeface="Times New Roman" panose="02020603050405020304" pitchFamily="18" charset="0"/>
              </a:rPr>
              <a:t>Those sex offenders who are </a:t>
            </a:r>
            <a:r>
              <a:rPr lang="en-US" u="sng" dirty="0">
                <a:effectLst/>
                <a:ea typeface="Times New Roman" panose="02020603050405020304" pitchFamily="18" charset="0"/>
              </a:rPr>
              <a:t>not</a:t>
            </a:r>
            <a:r>
              <a:rPr lang="en-US" dirty="0">
                <a:effectLst/>
                <a:ea typeface="Times New Roman" panose="02020603050405020304" pitchFamily="18" charset="0"/>
              </a:rPr>
              <a:t> members of the class identified in </a:t>
            </a:r>
            <a:r>
              <a:rPr lang="en-US" i="1" dirty="0" err="1">
                <a:effectLst/>
                <a:ea typeface="Times New Roman" panose="02020603050405020304" pitchFamily="18" charset="0"/>
              </a:rPr>
              <a:t>Grabarczyk</a:t>
            </a:r>
            <a:r>
              <a:rPr lang="en-US" i="1" dirty="0">
                <a:effectLst/>
                <a:ea typeface="Times New Roman" panose="02020603050405020304" pitchFamily="18" charset="0"/>
              </a:rPr>
              <a:t> v. Stein</a:t>
            </a:r>
            <a:r>
              <a:rPr lang="en-US" dirty="0">
                <a:effectLst/>
                <a:ea typeface="Times New Roman" panose="02020603050405020304" pitchFamily="18" charset="0"/>
              </a:rPr>
              <a:t> but are on the SOR as of August 1, 2020 because they have a substantially similar out-of-state conviction or federal conviction requiring registration. </a:t>
            </a:r>
          </a:p>
          <a:p>
            <a:pPr marL="731520" marR="0" indent="-457200">
              <a:spcBef>
                <a:spcPts val="0"/>
              </a:spcBef>
              <a:spcAft>
                <a:spcPts val="0"/>
              </a:spcAft>
              <a:buFont typeface="+mj-lt"/>
              <a:buAutoNum type="arabicPeriod" startAt="2"/>
            </a:pPr>
            <a:endParaRPr lang="en-US" dirty="0">
              <a:effectLst/>
              <a:ea typeface="Times New Roman" panose="02020603050405020304" pitchFamily="18" charset="0"/>
            </a:endParaRPr>
          </a:p>
          <a:p>
            <a:pPr marL="457200" marR="0" lvl="0" indent="-457200" algn="just">
              <a:spcBef>
                <a:spcPts val="0"/>
              </a:spcBef>
              <a:spcAft>
                <a:spcPts val="0"/>
              </a:spcAft>
              <a:buFont typeface="+mj-lt"/>
              <a:buAutoNum type="arabicPeriod" startAt="2"/>
            </a:pPr>
            <a:r>
              <a:rPr lang="en-US" dirty="0">
                <a:effectLst/>
                <a:ea typeface="Times New Roman" panose="02020603050405020304" pitchFamily="18" charset="0"/>
              </a:rPr>
              <a:t>Those sex offenders who will come on the SOR after August 1, 2020 because they have a substantially similar out-of-state conviction or federal conviction requiring registration.  </a:t>
            </a:r>
          </a:p>
          <a:p>
            <a:pPr marL="0" indent="0" algn="just">
              <a:spcBef>
                <a:spcPts val="0"/>
              </a:spcBef>
              <a:buNone/>
            </a:pPr>
            <a:endParaRPr lang="en-US" i="1" dirty="0">
              <a:effectLst/>
              <a:ea typeface="Times New Roman" panose="02020603050405020304" pitchFamily="18" charset="0"/>
            </a:endParaRPr>
          </a:p>
          <a:p>
            <a:pPr marL="0" indent="0" algn="just">
              <a:spcBef>
                <a:spcPts val="0"/>
              </a:spcBef>
              <a:buNone/>
            </a:pPr>
            <a:endParaRPr lang="en-US" i="1" dirty="0">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54</a:t>
            </a:fld>
            <a:endParaRPr lang="en-US" dirty="0"/>
          </a:p>
        </p:txBody>
      </p:sp>
    </p:spTree>
    <p:extLst>
      <p:ext uri="{BB962C8B-B14F-4D97-AF65-F5344CB8AC3E}">
        <p14:creationId xmlns:p14="http://schemas.microsoft.com/office/powerpoint/2010/main" val="364213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422261"/>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189089" y="1600200"/>
            <a:ext cx="8534400" cy="4405490"/>
          </a:xfrm>
        </p:spPr>
        <p:txBody>
          <a:bodyPr>
            <a:normAutofit/>
          </a:bodyPr>
          <a:lstStyle/>
          <a:p>
            <a:pPr algn="just">
              <a:spcBef>
                <a:spcPts val="0"/>
              </a:spcBef>
            </a:pPr>
            <a:r>
              <a:rPr lang="en-US" dirty="0">
                <a:ea typeface="Times New Roman" panose="02020603050405020304" pitchFamily="18" charset="0"/>
              </a:rPr>
              <a:t>E</a:t>
            </a:r>
            <a:r>
              <a:rPr lang="en-US" dirty="0">
                <a:effectLst/>
                <a:ea typeface="Times New Roman" panose="02020603050405020304" pitchFamily="18" charset="0"/>
              </a:rPr>
              <a:t>nacts new G.S. 14-208.12B.</a:t>
            </a:r>
          </a:p>
          <a:p>
            <a:pPr algn="just">
              <a:spcBef>
                <a:spcPts val="0"/>
              </a:spcBef>
            </a:pPr>
            <a:endParaRPr lang="en-US" dirty="0">
              <a:ea typeface="Times New Roman" panose="02020603050405020304" pitchFamily="18" charset="0"/>
            </a:endParaRPr>
          </a:p>
          <a:p>
            <a:pPr algn="just">
              <a:spcBef>
                <a:spcPts val="0"/>
              </a:spcBef>
            </a:pPr>
            <a:r>
              <a:rPr lang="en-US" dirty="0">
                <a:ea typeface="Times New Roman" panose="02020603050405020304" pitchFamily="18" charset="0"/>
              </a:rPr>
              <a:t>P</a:t>
            </a:r>
            <a:r>
              <a:rPr lang="en-US" dirty="0">
                <a:effectLst/>
                <a:ea typeface="Times New Roman" panose="02020603050405020304" pitchFamily="18" charset="0"/>
              </a:rPr>
              <a:t>rovides the following judicial review and notice requirements for the classifications of sex offenders identified above:</a:t>
            </a:r>
          </a:p>
          <a:p>
            <a:pPr algn="just">
              <a:spcBef>
                <a:spcPts val="0"/>
              </a:spcBef>
            </a:pPr>
            <a:endParaRPr lang="en-US" dirty="0">
              <a:effectLst/>
              <a:ea typeface="Times New Roman" panose="02020603050405020304" pitchFamily="18" charset="0"/>
            </a:endParaRPr>
          </a:p>
          <a:p>
            <a:pPr marL="457200" marR="0" indent="-457200" algn="just">
              <a:spcBef>
                <a:spcPts val="0"/>
              </a:spcBef>
              <a:spcAft>
                <a:spcPts val="0"/>
              </a:spcAft>
              <a:buFont typeface="+mj-lt"/>
              <a:buAutoNum type="arabicPeriod"/>
            </a:pPr>
            <a:r>
              <a:rPr lang="en-US" dirty="0">
                <a:ea typeface="Times New Roman" panose="02020603050405020304" pitchFamily="18" charset="0"/>
              </a:rPr>
              <a:t>R</a:t>
            </a:r>
            <a:r>
              <a:rPr lang="en-US" dirty="0">
                <a:effectLst/>
                <a:ea typeface="Times New Roman" panose="02020603050405020304" pitchFamily="18" charset="0"/>
              </a:rPr>
              <a:t>equires the North Carolina State Bureau of Investigation to provide all district attorneys with a list of sex offenders who are </a:t>
            </a:r>
            <a:r>
              <a:rPr lang="en-US" u="sng" dirty="0">
                <a:effectLst/>
                <a:ea typeface="Times New Roman" panose="02020603050405020304" pitchFamily="18" charset="0"/>
              </a:rPr>
              <a:t>members of the class </a:t>
            </a:r>
            <a:r>
              <a:rPr lang="en-US" dirty="0">
                <a:effectLst/>
                <a:ea typeface="Times New Roman" panose="02020603050405020304" pitchFamily="18" charset="0"/>
              </a:rPr>
              <a:t>identified in </a:t>
            </a:r>
            <a:r>
              <a:rPr lang="en-US" i="1" dirty="0" err="1">
                <a:effectLst/>
                <a:ea typeface="Times New Roman" panose="02020603050405020304" pitchFamily="18" charset="0"/>
              </a:rPr>
              <a:t>Grabarczyk</a:t>
            </a:r>
            <a:r>
              <a:rPr lang="en-US" i="1" dirty="0">
                <a:effectLst/>
                <a:ea typeface="Times New Roman" panose="02020603050405020304" pitchFamily="18" charset="0"/>
              </a:rPr>
              <a:t> v. Stein</a:t>
            </a:r>
            <a:r>
              <a:rPr lang="en-US" dirty="0">
                <a:effectLst/>
                <a:ea typeface="Times New Roman" panose="02020603050405020304" pitchFamily="18" charset="0"/>
              </a:rPr>
              <a:t> that reside in a county in that district attorney’s district. </a:t>
            </a:r>
          </a:p>
          <a:p>
            <a:pPr marL="0" indent="0">
              <a:buNone/>
            </a:pPr>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55</a:t>
            </a:fld>
            <a:endParaRPr lang="en-US" dirty="0"/>
          </a:p>
        </p:txBody>
      </p:sp>
    </p:spTree>
    <p:extLst>
      <p:ext uri="{BB962C8B-B14F-4D97-AF65-F5344CB8AC3E}">
        <p14:creationId xmlns:p14="http://schemas.microsoft.com/office/powerpoint/2010/main" val="207204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422261"/>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030249"/>
            <a:ext cx="8534400" cy="4405490"/>
          </a:xfrm>
        </p:spPr>
        <p:txBody>
          <a:bodyPr>
            <a:normAutofit/>
          </a:bodyPr>
          <a:lstStyle/>
          <a:p>
            <a:pPr algn="just">
              <a:spcBef>
                <a:spcPts val="0"/>
              </a:spcBef>
            </a:pPr>
            <a:r>
              <a:rPr lang="en-US" dirty="0">
                <a:ea typeface="Times New Roman" panose="02020603050405020304" pitchFamily="18" charset="0"/>
              </a:rPr>
              <a:t>T</a:t>
            </a:r>
            <a:r>
              <a:rPr lang="en-US" dirty="0">
                <a:effectLst/>
                <a:ea typeface="Times New Roman" panose="02020603050405020304" pitchFamily="18" charset="0"/>
              </a:rPr>
              <a:t>he district attorney, or the Attorney General if requested by the district attorney, is required to review the files of these sex offenders for a preliminary determination of substantial similarity to a North Carolina crime requiring registration.  </a:t>
            </a:r>
          </a:p>
          <a:p>
            <a:pPr algn="just">
              <a:spcBef>
                <a:spcPts val="0"/>
              </a:spcBef>
            </a:pPr>
            <a:endParaRPr lang="en-US" dirty="0">
              <a:ea typeface="Times New Roman" panose="02020603050405020304" pitchFamily="18" charset="0"/>
            </a:endParaRPr>
          </a:p>
          <a:p>
            <a:pPr algn="just">
              <a:spcBef>
                <a:spcPts val="0"/>
              </a:spcBef>
            </a:pPr>
            <a:r>
              <a:rPr lang="en-US" dirty="0">
                <a:effectLst/>
                <a:ea typeface="Times New Roman" panose="02020603050405020304" pitchFamily="18" charset="0"/>
              </a:rPr>
              <a:t>If the reviewing agency determines substantial similarity exists, the agency is required to notify the sex offender and the sheriff of the county where the sex offender resides. </a:t>
            </a:r>
          </a:p>
          <a:p>
            <a:pPr algn="just">
              <a:spcBef>
                <a:spcPts val="0"/>
              </a:spcBef>
            </a:pPr>
            <a:endParaRPr lang="en-US" dirty="0">
              <a:effectLst/>
              <a:ea typeface="Times New Roman" panose="02020603050405020304" pitchFamily="18" charset="0"/>
            </a:endParaRPr>
          </a:p>
          <a:p>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56</a:t>
            </a:fld>
            <a:endParaRPr lang="en-US" dirty="0"/>
          </a:p>
        </p:txBody>
      </p:sp>
    </p:spTree>
    <p:extLst>
      <p:ext uri="{BB962C8B-B14F-4D97-AF65-F5344CB8AC3E}">
        <p14:creationId xmlns:p14="http://schemas.microsoft.com/office/powerpoint/2010/main" val="3228648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422261"/>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209800"/>
            <a:ext cx="8534400" cy="4405490"/>
          </a:xfrm>
        </p:spPr>
        <p:txBody>
          <a:bodyPr>
            <a:normAutofit/>
          </a:bodyPr>
          <a:lstStyle/>
          <a:p>
            <a:pPr algn="just">
              <a:spcBef>
                <a:spcPts val="0"/>
              </a:spcBef>
            </a:pPr>
            <a:r>
              <a:rPr lang="en-US" b="1" u="sng" dirty="0">
                <a:effectLst/>
                <a:ea typeface="Times New Roman" panose="02020603050405020304" pitchFamily="18" charset="0"/>
              </a:rPr>
              <a:t>The agency may then petition the court for judicial review of the registration to avoid the sex offender from being removed from the SOR</a:t>
            </a:r>
            <a:r>
              <a:rPr lang="en-US" dirty="0">
                <a:effectLst/>
                <a:ea typeface="Times New Roman" panose="02020603050405020304" pitchFamily="18" charset="0"/>
              </a:rPr>
              <a:t>.</a:t>
            </a:r>
          </a:p>
          <a:p>
            <a:pPr algn="just">
              <a:spcBef>
                <a:spcPts val="0"/>
              </a:spcBef>
            </a:pPr>
            <a:endParaRPr lang="en-US" dirty="0">
              <a:ea typeface="Times New Roman" panose="02020603050405020304" pitchFamily="18" charset="0"/>
            </a:endParaRPr>
          </a:p>
          <a:p>
            <a:pPr algn="just">
              <a:spcBef>
                <a:spcPts val="0"/>
              </a:spcBef>
            </a:pPr>
            <a:r>
              <a:rPr lang="en-US" dirty="0">
                <a:effectLst/>
                <a:ea typeface="Times New Roman" panose="02020603050405020304" pitchFamily="18" charset="0"/>
              </a:rPr>
              <a:t>Remember, this process is for those sex offenders who are members of the class in the </a:t>
            </a:r>
            <a:r>
              <a:rPr lang="en-US" dirty="0" err="1">
                <a:effectLst/>
                <a:ea typeface="Times New Roman" panose="02020603050405020304" pitchFamily="18" charset="0"/>
              </a:rPr>
              <a:t>Grabarczyk</a:t>
            </a:r>
            <a:r>
              <a:rPr lang="en-US" dirty="0">
                <a:effectLst/>
                <a:ea typeface="Times New Roman" panose="02020603050405020304" pitchFamily="18" charset="0"/>
              </a:rPr>
              <a:t> case.  </a:t>
            </a:r>
          </a:p>
          <a:p>
            <a:pPr marL="0" indent="0" algn="just">
              <a:spcBef>
                <a:spcPts val="0"/>
              </a:spcBef>
              <a:buNone/>
            </a:pPr>
            <a:endParaRPr lang="en-US" dirty="0">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57</a:t>
            </a:fld>
            <a:endParaRPr lang="en-US" dirty="0"/>
          </a:p>
        </p:txBody>
      </p:sp>
    </p:spTree>
    <p:extLst>
      <p:ext uri="{BB962C8B-B14F-4D97-AF65-F5344CB8AC3E}">
        <p14:creationId xmlns:p14="http://schemas.microsoft.com/office/powerpoint/2010/main" val="607160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422261"/>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428578"/>
            <a:ext cx="8534400" cy="4405490"/>
          </a:xfrm>
        </p:spPr>
        <p:txBody>
          <a:bodyPr>
            <a:normAutofit/>
          </a:bodyPr>
          <a:lstStyle/>
          <a:p>
            <a:pPr marL="457200" indent="-457200" algn="just">
              <a:spcBef>
                <a:spcPts val="0"/>
              </a:spcBef>
              <a:buFont typeface="+mj-lt"/>
              <a:buAutoNum type="arabicPeriod" startAt="2"/>
            </a:pPr>
            <a:r>
              <a:rPr lang="en-US" dirty="0">
                <a:effectLst/>
                <a:ea typeface="Times New Roman" panose="02020603050405020304" pitchFamily="18" charset="0"/>
              </a:rPr>
              <a:t>The bill also requires the North Carolina Department of Public Safety to notify every sex offender that is on the SOR on August 1, 2020 based upon a substantially similar out-of-state or federal conviction of their right to seek judicial review of their registration requirement.</a:t>
            </a:r>
          </a:p>
          <a:p>
            <a:pPr marL="0" indent="0" algn="just">
              <a:spcBef>
                <a:spcPts val="0"/>
              </a:spcBef>
              <a:buNone/>
            </a:pPr>
            <a:endParaRPr lang="en-US" dirty="0">
              <a:ea typeface="Times New Roman" panose="02020603050405020304" pitchFamily="18" charset="0"/>
            </a:endParaRPr>
          </a:p>
          <a:p>
            <a:pPr marL="0" indent="0" algn="just">
              <a:spcBef>
                <a:spcPts val="0"/>
              </a:spcBef>
              <a:buNone/>
            </a:pPr>
            <a:r>
              <a:rPr lang="en-US" dirty="0">
                <a:effectLst/>
                <a:ea typeface="Times New Roman" panose="02020603050405020304" pitchFamily="18" charset="0"/>
              </a:rPr>
              <a:t>  </a:t>
            </a: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58</a:t>
            </a:fld>
            <a:endParaRPr lang="en-US" dirty="0"/>
          </a:p>
        </p:txBody>
      </p:sp>
    </p:spTree>
    <p:extLst>
      <p:ext uri="{BB962C8B-B14F-4D97-AF65-F5344CB8AC3E}">
        <p14:creationId xmlns:p14="http://schemas.microsoft.com/office/powerpoint/2010/main" val="2385222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422261"/>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434222"/>
            <a:ext cx="8534400" cy="4405490"/>
          </a:xfrm>
        </p:spPr>
        <p:txBody>
          <a:bodyPr>
            <a:normAutofit/>
          </a:bodyPr>
          <a:lstStyle/>
          <a:p>
            <a:pPr algn="just">
              <a:spcBef>
                <a:spcPts val="0"/>
              </a:spcBef>
            </a:pPr>
            <a:r>
              <a:rPr lang="en-US" dirty="0">
                <a:effectLst/>
                <a:ea typeface="Times New Roman" panose="02020603050405020304" pitchFamily="18" charset="0"/>
              </a:rPr>
              <a:t>The bill </a:t>
            </a:r>
            <a:r>
              <a:rPr lang="en-US" u="sng" dirty="0">
                <a:effectLst/>
                <a:ea typeface="Times New Roman" panose="02020603050405020304" pitchFamily="18" charset="0"/>
              </a:rPr>
              <a:t>requires the sex offender</a:t>
            </a:r>
            <a:r>
              <a:rPr lang="en-US" dirty="0">
                <a:effectLst/>
                <a:ea typeface="Times New Roman" panose="02020603050405020304" pitchFamily="18" charset="0"/>
              </a:rPr>
              <a:t> to request judicial review within 30 days in the county where the sex offender resides and the sex offender is required to give notice of the petition to the sheriff and the district attorney within three days of filing the petition.  </a:t>
            </a:r>
          </a:p>
          <a:p>
            <a:pPr marL="0" indent="0" algn="just">
              <a:spcBef>
                <a:spcPts val="0"/>
              </a:spcBef>
              <a:buNone/>
            </a:pPr>
            <a:endParaRPr lang="en-US" dirty="0">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59</a:t>
            </a:fld>
            <a:endParaRPr lang="en-US" dirty="0"/>
          </a:p>
        </p:txBody>
      </p:sp>
    </p:spTree>
    <p:extLst>
      <p:ext uri="{BB962C8B-B14F-4D97-AF65-F5344CB8AC3E}">
        <p14:creationId xmlns:p14="http://schemas.microsoft.com/office/powerpoint/2010/main" val="272522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Finding Court Cases</a:t>
            </a:r>
          </a:p>
        </p:txBody>
      </p:sp>
      <p:sp>
        <p:nvSpPr>
          <p:cNvPr id="3" name="Content Placeholder 2"/>
          <p:cNvSpPr>
            <a:spLocks noGrp="1"/>
          </p:cNvSpPr>
          <p:nvPr>
            <p:ph idx="1"/>
          </p:nvPr>
        </p:nvSpPr>
        <p:spPr/>
        <p:txBody>
          <a:bodyPr/>
          <a:lstStyle/>
          <a:p>
            <a:r>
              <a:rPr lang="en-US" dirty="0"/>
              <a:t>Supreme Court of the United States</a:t>
            </a:r>
          </a:p>
          <a:p>
            <a:pPr marL="0" indent="0">
              <a:buNone/>
            </a:pPr>
            <a:r>
              <a:rPr lang="en-US" dirty="0"/>
              <a:t>	</a:t>
            </a:r>
            <a:r>
              <a:rPr lang="en-US" dirty="0">
                <a:hlinkClick r:id="rId2"/>
              </a:rPr>
              <a:t>www.supremecourt.gov/</a:t>
            </a:r>
            <a:endParaRPr lang="en-US" dirty="0"/>
          </a:p>
          <a:p>
            <a:pPr marL="0" indent="0">
              <a:buNone/>
            </a:pPr>
            <a:r>
              <a:rPr lang="en-US" dirty="0"/>
              <a:t>		- Go to opinions</a:t>
            </a:r>
          </a:p>
          <a:p>
            <a:pPr marL="0" indent="0">
              <a:buNone/>
            </a:pPr>
            <a:endParaRPr lang="en-US" dirty="0"/>
          </a:p>
          <a:p>
            <a:r>
              <a:rPr lang="en-US" dirty="0"/>
              <a:t>Supreme Court of North Carolina</a:t>
            </a:r>
          </a:p>
          <a:p>
            <a:pPr marL="0" indent="0">
              <a:buNone/>
            </a:pPr>
            <a:r>
              <a:rPr lang="en-US" dirty="0"/>
              <a:t>  North Carolina Court of Appeals</a:t>
            </a:r>
          </a:p>
          <a:p>
            <a:pPr marL="0" indent="0">
              <a:buNone/>
            </a:pPr>
            <a:r>
              <a:rPr lang="en-US" dirty="0"/>
              <a:t>	</a:t>
            </a:r>
            <a:r>
              <a:rPr lang="en-US" dirty="0">
                <a:hlinkClick r:id="rId3"/>
              </a:rPr>
              <a:t>https://appellate.nccourts.org/opinions/</a:t>
            </a:r>
            <a:endParaRPr lang="en-US" dirty="0"/>
          </a:p>
          <a:p>
            <a:pPr marL="0" indent="0">
              <a:buNone/>
            </a:pPr>
            <a:r>
              <a:rPr lang="en-US" dirty="0"/>
              <a:t>		- Select year</a:t>
            </a:r>
          </a:p>
          <a:p>
            <a:pPr marL="0" indent="0">
              <a:buNone/>
            </a:pPr>
            <a:r>
              <a:rPr lang="en-US" dirty="0"/>
              <a:t>		- Date of opinion</a:t>
            </a:r>
          </a:p>
          <a:p>
            <a:pPr marL="0" indent="0">
              <a:buNone/>
            </a:pPr>
            <a:r>
              <a:rPr lang="en-US" dirty="0"/>
              <a:t>		- Look for name</a:t>
            </a:r>
          </a:p>
        </p:txBody>
      </p:sp>
      <p:sp>
        <p:nvSpPr>
          <p:cNvPr id="5" name="Slide Number Placeholder 4">
            <a:extLst>
              <a:ext uri="{FF2B5EF4-FFF2-40B4-BE49-F238E27FC236}">
                <a16:creationId xmlns:a16="http://schemas.microsoft.com/office/drawing/2014/main" id="{46566AF7-DC57-4BEF-A202-76D7A8915CB3}"/>
              </a:ext>
            </a:extLst>
          </p:cNvPr>
          <p:cNvSpPr>
            <a:spLocks noGrp="1"/>
          </p:cNvSpPr>
          <p:nvPr>
            <p:ph type="sldNum" sz="quarter" idx="12"/>
          </p:nvPr>
        </p:nvSpPr>
        <p:spPr/>
        <p:txBody>
          <a:bodyPr/>
          <a:lstStyle/>
          <a:p>
            <a:fld id="{0CFEC368-1D7A-4F81-ABF6-AE0E36BAF64C}" type="slidenum">
              <a:rPr lang="en-US" smtClean="0"/>
              <a:pPr/>
              <a:t>6</a:t>
            </a:fld>
            <a:endParaRPr lang="en-US" dirty="0"/>
          </a:p>
        </p:txBody>
      </p:sp>
    </p:spTree>
    <p:extLst>
      <p:ext uri="{BB962C8B-B14F-4D97-AF65-F5344CB8AC3E}">
        <p14:creationId xmlns:p14="http://schemas.microsoft.com/office/powerpoint/2010/main" val="315495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422261"/>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209800"/>
            <a:ext cx="8534400" cy="4405490"/>
          </a:xfrm>
        </p:spPr>
        <p:txBody>
          <a:bodyPr>
            <a:normAutofit/>
          </a:bodyPr>
          <a:lstStyle/>
          <a:p>
            <a:pPr marL="457200" indent="-457200" algn="just">
              <a:spcBef>
                <a:spcPts val="0"/>
              </a:spcBef>
              <a:buFont typeface="+mj-lt"/>
              <a:buAutoNum type="arabicPeriod" startAt="3"/>
            </a:pPr>
            <a:r>
              <a:rPr lang="en-US" dirty="0">
                <a:effectLst/>
                <a:ea typeface="Times New Roman" panose="02020603050405020304" pitchFamily="18" charset="0"/>
              </a:rPr>
              <a:t>For sex offenders coming on the SOR that are not a part of the </a:t>
            </a:r>
            <a:r>
              <a:rPr lang="en-US" i="1" dirty="0" err="1">
                <a:ea typeface="Times New Roman" panose="02020603050405020304" pitchFamily="18" charset="0"/>
              </a:rPr>
              <a:t>Grabarczyk</a:t>
            </a:r>
            <a:r>
              <a:rPr lang="en-US" dirty="0">
                <a:effectLst/>
                <a:ea typeface="Times New Roman" panose="02020603050405020304" pitchFamily="18" charset="0"/>
              </a:rPr>
              <a:t> lawsuit and are not already on the SOR as of August 1, 2020, the bill </a:t>
            </a:r>
            <a:r>
              <a:rPr lang="en-US" u="sng" dirty="0">
                <a:effectLst/>
                <a:ea typeface="Times New Roman" panose="02020603050405020304" pitchFamily="18" charset="0"/>
              </a:rPr>
              <a:t>requires the sheriff</a:t>
            </a:r>
            <a:r>
              <a:rPr lang="en-US" dirty="0">
                <a:effectLst/>
                <a:ea typeface="Times New Roman" panose="02020603050405020304" pitchFamily="18" charset="0"/>
              </a:rPr>
              <a:t> to notify the sex offender of their right to seek judicial review if the sheriff determines the person must register based upon a substantially similar out-of-state conviction or federal conviction that requires registration in North Carolina.  </a:t>
            </a:r>
          </a:p>
          <a:p>
            <a:pPr marL="0" indent="0" algn="just">
              <a:spcBef>
                <a:spcPts val="0"/>
              </a:spcBef>
              <a:buNone/>
            </a:pPr>
            <a:r>
              <a:rPr lang="en-US" dirty="0">
                <a:effectLst/>
                <a:ea typeface="Times New Roman" panose="02020603050405020304" pitchFamily="18" charset="0"/>
              </a:rPr>
              <a:t>  </a:t>
            </a:r>
          </a:p>
          <a:p>
            <a:pPr marL="0" indent="0" algn="just">
              <a:spcBef>
                <a:spcPts val="0"/>
              </a:spcBef>
              <a:buNone/>
            </a:pPr>
            <a:endParaRPr lang="en-US" dirty="0">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60</a:t>
            </a:fld>
            <a:endParaRPr lang="en-US" dirty="0"/>
          </a:p>
        </p:txBody>
      </p:sp>
    </p:spTree>
    <p:extLst>
      <p:ext uri="{BB962C8B-B14F-4D97-AF65-F5344CB8AC3E}">
        <p14:creationId xmlns:p14="http://schemas.microsoft.com/office/powerpoint/2010/main" val="1566745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422261"/>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209800"/>
            <a:ext cx="8534400" cy="4405490"/>
          </a:xfrm>
        </p:spPr>
        <p:txBody>
          <a:bodyPr>
            <a:normAutofit/>
          </a:bodyPr>
          <a:lstStyle/>
          <a:p>
            <a:pPr algn="just">
              <a:spcBef>
                <a:spcPts val="0"/>
              </a:spcBef>
            </a:pPr>
            <a:r>
              <a:rPr lang="en-US" dirty="0">
                <a:effectLst/>
                <a:ea typeface="Times New Roman" panose="02020603050405020304" pitchFamily="18" charset="0"/>
              </a:rPr>
              <a:t>Once notified, the sex offender has the option to file a petition for judicial review within 30 days in the county where the sex offender resides.  </a:t>
            </a:r>
          </a:p>
          <a:p>
            <a:pPr algn="just">
              <a:spcBef>
                <a:spcPts val="0"/>
              </a:spcBef>
            </a:pPr>
            <a:endParaRPr lang="en-US" dirty="0">
              <a:ea typeface="Times New Roman" panose="02020603050405020304" pitchFamily="18" charset="0"/>
            </a:endParaRPr>
          </a:p>
          <a:p>
            <a:pPr algn="just">
              <a:spcBef>
                <a:spcPts val="0"/>
              </a:spcBef>
            </a:pPr>
            <a:r>
              <a:rPr lang="en-US" dirty="0">
                <a:effectLst/>
                <a:ea typeface="Times New Roman" panose="02020603050405020304" pitchFamily="18" charset="0"/>
              </a:rPr>
              <a:t>If the sex offender files a petition for judicial review, the sex offender is required to give notice of the petition to the sheriff and the district attorney within three days of filing the petition.   </a:t>
            </a:r>
          </a:p>
          <a:p>
            <a:pPr marL="0" indent="0" algn="just">
              <a:spcBef>
                <a:spcPts val="0"/>
              </a:spcBef>
              <a:buNone/>
            </a:pPr>
            <a:endParaRPr lang="en-US" dirty="0">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61</a:t>
            </a:fld>
            <a:endParaRPr lang="en-US" dirty="0"/>
          </a:p>
        </p:txBody>
      </p:sp>
    </p:spTree>
    <p:extLst>
      <p:ext uri="{BB962C8B-B14F-4D97-AF65-F5344CB8AC3E}">
        <p14:creationId xmlns:p14="http://schemas.microsoft.com/office/powerpoint/2010/main" val="37924440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422261"/>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1905000"/>
            <a:ext cx="8534400" cy="4405490"/>
          </a:xfrm>
        </p:spPr>
        <p:txBody>
          <a:bodyPr>
            <a:normAutofit/>
          </a:bodyPr>
          <a:lstStyle/>
          <a:p>
            <a:pPr algn="just">
              <a:spcBef>
                <a:spcPts val="0"/>
              </a:spcBef>
            </a:pPr>
            <a:r>
              <a:rPr lang="en-US" dirty="0">
                <a:ea typeface="Times New Roman" panose="02020603050405020304" pitchFamily="18" charset="0"/>
              </a:rPr>
              <a:t>T</a:t>
            </a:r>
            <a:r>
              <a:rPr lang="en-US" dirty="0">
                <a:effectLst/>
                <a:ea typeface="Times New Roman" panose="02020603050405020304" pitchFamily="18" charset="0"/>
              </a:rPr>
              <a:t>he judicial review will be by a superior court judge presiding in the district where the sex offender resides and will be limited to a determination of whether or not the person's out-of-state conviction or federal conviction is substantially similar to a North Carolina crime that requires registration.</a:t>
            </a:r>
          </a:p>
          <a:p>
            <a:pPr marL="0" indent="0" algn="just">
              <a:spcBef>
                <a:spcPts val="0"/>
              </a:spcBef>
              <a:buNone/>
            </a:pPr>
            <a:r>
              <a:rPr lang="en-US" dirty="0">
                <a:effectLst/>
                <a:ea typeface="Times New Roman" panose="02020603050405020304" pitchFamily="18" charset="0"/>
              </a:rPr>
              <a:t> </a:t>
            </a:r>
          </a:p>
          <a:p>
            <a:pPr algn="just">
              <a:spcBef>
                <a:spcPts val="0"/>
              </a:spcBef>
            </a:pPr>
            <a:r>
              <a:rPr lang="en-US" dirty="0">
                <a:ea typeface="Times New Roman" panose="02020603050405020304" pitchFamily="18" charset="0"/>
              </a:rPr>
              <a:t>T</a:t>
            </a:r>
            <a:r>
              <a:rPr lang="en-US" dirty="0">
                <a:effectLst/>
                <a:ea typeface="Times New Roman" panose="02020603050405020304" pitchFamily="18" charset="0"/>
              </a:rPr>
              <a:t>he State has the burden of showing that the out-of-state or federal conviction is for a crime that is substantially similar to a North Carolina crime that requires registration. </a:t>
            </a:r>
          </a:p>
          <a:p>
            <a:pPr marL="0" indent="0" algn="just">
              <a:spcBef>
                <a:spcPts val="0"/>
              </a:spcBef>
              <a:buNone/>
            </a:pPr>
            <a:endParaRPr lang="en-US" dirty="0">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62</a:t>
            </a:fld>
            <a:endParaRPr lang="en-US" dirty="0"/>
          </a:p>
        </p:txBody>
      </p:sp>
    </p:spTree>
    <p:extLst>
      <p:ext uri="{BB962C8B-B14F-4D97-AF65-F5344CB8AC3E}">
        <p14:creationId xmlns:p14="http://schemas.microsoft.com/office/powerpoint/2010/main" val="1568227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32DD-EA66-4C5E-B020-19C74BF2C58F}"/>
              </a:ext>
            </a:extLst>
          </p:cNvPr>
          <p:cNvSpPr>
            <a:spLocks noGrp="1"/>
          </p:cNvSpPr>
          <p:nvPr>
            <p:ph type="title"/>
          </p:nvPr>
        </p:nvSpPr>
        <p:spPr>
          <a:xfrm>
            <a:off x="-114300" y="422261"/>
            <a:ext cx="9372600" cy="990600"/>
          </a:xfrm>
        </p:spPr>
        <p:txBody>
          <a:bodyPr>
            <a:noAutofit/>
          </a:bodyPr>
          <a:lstStyle/>
          <a:p>
            <a:pPr algn="ctr"/>
            <a:r>
              <a:rPr lang="en-US" sz="3400" dirty="0"/>
              <a:t>House Bill 593 (</a:t>
            </a:r>
            <a:r>
              <a:rPr lang="en-US" sz="3400" dirty="0" err="1"/>
              <a:t>Grabarczyk</a:t>
            </a:r>
            <a:r>
              <a:rPr lang="en-US" sz="3400" dirty="0"/>
              <a:t> continued)</a:t>
            </a:r>
            <a:br>
              <a:rPr lang="en-US" sz="3400" dirty="0"/>
            </a:br>
            <a:r>
              <a:rPr lang="en-US" sz="3400" u="sng" dirty="0"/>
              <a:t>JCPC/Detention/CAA and Other Fees</a:t>
            </a:r>
            <a:endParaRPr lang="en-US" sz="3400" dirty="0"/>
          </a:p>
        </p:txBody>
      </p:sp>
      <p:sp>
        <p:nvSpPr>
          <p:cNvPr id="3" name="Content Placeholder 2">
            <a:extLst>
              <a:ext uri="{FF2B5EF4-FFF2-40B4-BE49-F238E27FC236}">
                <a16:creationId xmlns:a16="http://schemas.microsoft.com/office/drawing/2014/main" id="{9EE082D2-D2E7-45E3-B688-0BD917546BE4}"/>
              </a:ext>
            </a:extLst>
          </p:cNvPr>
          <p:cNvSpPr>
            <a:spLocks noGrp="1"/>
          </p:cNvSpPr>
          <p:nvPr>
            <p:ph idx="1"/>
          </p:nvPr>
        </p:nvSpPr>
        <p:spPr>
          <a:xfrm>
            <a:off x="304800" y="2452510"/>
            <a:ext cx="8534400" cy="4405490"/>
          </a:xfrm>
        </p:spPr>
        <p:txBody>
          <a:bodyPr>
            <a:normAutofit/>
          </a:bodyPr>
          <a:lstStyle/>
          <a:p>
            <a:pPr algn="just">
              <a:spcBef>
                <a:spcPts val="0"/>
              </a:spcBef>
            </a:pPr>
            <a:r>
              <a:rPr lang="en-US" dirty="0">
                <a:ea typeface="Times New Roman" panose="02020603050405020304" pitchFamily="18" charset="0"/>
              </a:rPr>
              <a:t>T</a:t>
            </a:r>
            <a:r>
              <a:rPr lang="en-US" dirty="0">
                <a:effectLst/>
                <a:ea typeface="Times New Roman" panose="02020603050405020304" pitchFamily="18" charset="0"/>
              </a:rPr>
              <a:t>hese sex offender registry provisions for the judicial review of substantially similar out-of-state offenses became effective August 1, 2020 and apply to any individual notified of the right to contest registration on or after that date. </a:t>
            </a:r>
          </a:p>
          <a:p>
            <a:pPr marL="0" indent="0" algn="just">
              <a:spcBef>
                <a:spcPts val="0"/>
              </a:spcBef>
              <a:buNone/>
            </a:pPr>
            <a:endParaRPr lang="en-US" dirty="0">
              <a:ea typeface="Times New Roman" panose="02020603050405020304" pitchFamily="18" charset="0"/>
            </a:endParaRPr>
          </a:p>
          <a:p>
            <a:pPr marL="0" indent="0" algn="just">
              <a:spcBef>
                <a:spcPts val="0"/>
              </a:spcBef>
              <a:buNone/>
            </a:pPr>
            <a:endParaRPr lang="en-US" dirty="0">
              <a:effectLst/>
              <a:ea typeface="Times New Roman" panose="02020603050405020304" pitchFamily="18" charset="0"/>
            </a:endParaRPr>
          </a:p>
          <a:p>
            <a:pPr algn="just">
              <a:spcBef>
                <a:spcPts val="0"/>
              </a:spcBef>
            </a:pPr>
            <a:endParaRPr lang="en-US" dirty="0">
              <a:effectLst/>
              <a:ea typeface="Times New Roman" panose="02020603050405020304" pitchFamily="18" charset="0"/>
            </a:endParaRPr>
          </a:p>
          <a:p>
            <a:endParaRPr lang="en-US" dirty="0"/>
          </a:p>
          <a:p>
            <a:endParaRPr lang="en-US" dirty="0">
              <a:effectLst/>
              <a:ea typeface="Times New Roman" panose="02020603050405020304" pitchFamily="18" charset="0"/>
            </a:endParaRP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7597128E-8D8D-4994-AAA1-51E2C5074CFB}"/>
              </a:ext>
            </a:extLst>
          </p:cNvPr>
          <p:cNvSpPr>
            <a:spLocks noGrp="1"/>
          </p:cNvSpPr>
          <p:nvPr>
            <p:ph type="sldNum" sz="quarter" idx="12"/>
          </p:nvPr>
        </p:nvSpPr>
        <p:spPr/>
        <p:txBody>
          <a:bodyPr/>
          <a:lstStyle/>
          <a:p>
            <a:fld id="{0CFEC368-1D7A-4F81-ABF6-AE0E36BAF64C}" type="slidenum">
              <a:rPr lang="en-US" smtClean="0"/>
              <a:pPr/>
              <a:t>63</a:t>
            </a:fld>
            <a:endParaRPr lang="en-US" dirty="0"/>
          </a:p>
        </p:txBody>
      </p:sp>
    </p:spTree>
    <p:extLst>
      <p:ext uri="{BB962C8B-B14F-4D97-AF65-F5344CB8AC3E}">
        <p14:creationId xmlns:p14="http://schemas.microsoft.com/office/powerpoint/2010/main" val="36480527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74E6-1BCC-46EC-A0C0-F757BD9E7AF4}"/>
              </a:ext>
            </a:extLst>
          </p:cNvPr>
          <p:cNvSpPr>
            <a:spLocks noGrp="1"/>
          </p:cNvSpPr>
          <p:nvPr>
            <p:ph type="title"/>
          </p:nvPr>
        </p:nvSpPr>
        <p:spPr/>
        <p:txBody>
          <a:bodyPr>
            <a:normAutofit fontScale="90000"/>
          </a:bodyPr>
          <a:lstStyle/>
          <a:p>
            <a:pPr algn="ctr"/>
            <a:r>
              <a:rPr lang="en-US" dirty="0"/>
              <a:t>House Bill 902  </a:t>
            </a:r>
            <a:br>
              <a:rPr lang="en-US" dirty="0"/>
            </a:br>
            <a:r>
              <a:rPr lang="fr-FR" u="sng" dirty="0"/>
              <a:t>P&amp;C Changes/</a:t>
            </a:r>
            <a:r>
              <a:rPr lang="fr-FR" u="sng" dirty="0" err="1"/>
              <a:t>Glob</a:t>
            </a:r>
            <a:r>
              <a:rPr lang="fr-FR" u="sng" dirty="0"/>
              <a:t>. </a:t>
            </a:r>
            <a:r>
              <a:rPr lang="fr-FR" u="sng" dirty="0" err="1"/>
              <a:t>Tranp</a:t>
            </a:r>
            <a:r>
              <a:rPr lang="fr-FR" u="sng" dirty="0"/>
              <a:t>./Prison Pilot</a:t>
            </a:r>
            <a:endParaRPr lang="en-US" dirty="0"/>
          </a:p>
        </p:txBody>
      </p:sp>
      <p:sp>
        <p:nvSpPr>
          <p:cNvPr id="3" name="Content Placeholder 2">
            <a:extLst>
              <a:ext uri="{FF2B5EF4-FFF2-40B4-BE49-F238E27FC236}">
                <a16:creationId xmlns:a16="http://schemas.microsoft.com/office/drawing/2014/main" id="{58C2D96E-CAD9-487F-AB9E-71D17F90EC11}"/>
              </a:ext>
            </a:extLst>
          </p:cNvPr>
          <p:cNvSpPr>
            <a:spLocks noGrp="1"/>
          </p:cNvSpPr>
          <p:nvPr>
            <p:ph idx="1"/>
          </p:nvPr>
        </p:nvSpPr>
        <p:spPr>
          <a:xfrm>
            <a:off x="381000" y="2133600"/>
            <a:ext cx="8229600" cy="4876800"/>
          </a:xfrm>
        </p:spPr>
        <p:txBody>
          <a:bodyPr/>
          <a:lstStyle/>
          <a:p>
            <a:pPr>
              <a:spcBef>
                <a:spcPts val="0"/>
              </a:spcBef>
            </a:pPr>
            <a:r>
              <a:rPr lang="en-US" dirty="0"/>
              <a:t>Transfers $1.8 million to the North Carolina Department of Public Safety, Division of Adult Correction and Juvenile Justice (DACJJ), for the 2020-2021 fiscal year for the development and administration of a </a:t>
            </a:r>
            <a:r>
              <a:rPr lang="en-US" u="sng" dirty="0"/>
              <a:t>Prison Software Management Pilot Program</a:t>
            </a:r>
            <a:r>
              <a:rPr lang="en-US" dirty="0"/>
              <a:t> to be implemented at Bertie Correctional Institution and Pasquotank Correctional Institution.</a:t>
            </a:r>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06A89485-517D-49FB-A5E7-1BE30A1F958B}"/>
              </a:ext>
            </a:extLst>
          </p:cNvPr>
          <p:cNvSpPr>
            <a:spLocks noGrp="1"/>
          </p:cNvSpPr>
          <p:nvPr>
            <p:ph type="sldNum" sz="quarter" idx="12"/>
          </p:nvPr>
        </p:nvSpPr>
        <p:spPr/>
        <p:txBody>
          <a:bodyPr/>
          <a:lstStyle/>
          <a:p>
            <a:fld id="{0CFEC368-1D7A-4F81-ABF6-AE0E36BAF64C}" type="slidenum">
              <a:rPr lang="en-US" smtClean="0"/>
              <a:pPr/>
              <a:t>64</a:t>
            </a:fld>
            <a:endParaRPr lang="en-US" dirty="0"/>
          </a:p>
        </p:txBody>
      </p:sp>
    </p:spTree>
    <p:extLst>
      <p:ext uri="{BB962C8B-B14F-4D97-AF65-F5344CB8AC3E}">
        <p14:creationId xmlns:p14="http://schemas.microsoft.com/office/powerpoint/2010/main" val="10054419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EF808-1FB0-4FDB-B0BC-D2C8C03A57E7}"/>
              </a:ext>
            </a:extLst>
          </p:cNvPr>
          <p:cNvSpPr>
            <a:spLocks noGrp="1"/>
          </p:cNvSpPr>
          <p:nvPr>
            <p:ph idx="1"/>
          </p:nvPr>
        </p:nvSpPr>
        <p:spPr>
          <a:xfrm>
            <a:off x="457200" y="1219200"/>
            <a:ext cx="8229600" cy="4876800"/>
          </a:xfrm>
        </p:spPr>
        <p:txBody>
          <a:bodyPr/>
          <a:lstStyle/>
          <a:p>
            <a:endParaRPr lang="en-US" u="sng" dirty="0"/>
          </a:p>
          <a:p>
            <a:r>
              <a:rPr lang="en-US" dirty="0"/>
              <a:t>The purpose of the Prison Pilot Program is to provide equipment and software upgrades to the State Prison Management Information Systems and to deploy a mobile inmate tracking system. </a:t>
            </a:r>
          </a:p>
          <a:p>
            <a:endParaRPr lang="en-US" dirty="0"/>
          </a:p>
          <a:p>
            <a:r>
              <a:rPr lang="en-US" dirty="0"/>
              <a:t>This will enable the creation of a new shared database platform to replace the current OPUS System. The bill directs DACJJ to begin operating the Prison Pilot Program by October 15, 2020.</a:t>
            </a:r>
          </a:p>
          <a:p>
            <a:endParaRPr lang="en-US" dirty="0"/>
          </a:p>
          <a:p>
            <a:pPr marL="0" indent="0">
              <a:buNone/>
            </a:pPr>
            <a:r>
              <a:rPr lang="en-US" dirty="0"/>
              <a:t>- </a:t>
            </a:r>
            <a:r>
              <a:rPr lang="en-US" u="sng" dirty="0"/>
              <a:t>Effective</a:t>
            </a:r>
            <a:r>
              <a:rPr lang="en-US" dirty="0"/>
              <a:t>: July 1, 2020</a:t>
            </a:r>
          </a:p>
          <a:p>
            <a:endParaRPr lang="en-US" dirty="0"/>
          </a:p>
        </p:txBody>
      </p:sp>
      <p:sp>
        <p:nvSpPr>
          <p:cNvPr id="5" name="Slide Number Placeholder 4">
            <a:extLst>
              <a:ext uri="{FF2B5EF4-FFF2-40B4-BE49-F238E27FC236}">
                <a16:creationId xmlns:a16="http://schemas.microsoft.com/office/drawing/2014/main" id="{8E43B5B0-2043-4263-A63C-07590EA0BD48}"/>
              </a:ext>
            </a:extLst>
          </p:cNvPr>
          <p:cNvSpPr>
            <a:spLocks noGrp="1"/>
          </p:cNvSpPr>
          <p:nvPr>
            <p:ph type="sldNum" sz="quarter" idx="12"/>
          </p:nvPr>
        </p:nvSpPr>
        <p:spPr/>
        <p:txBody>
          <a:bodyPr/>
          <a:lstStyle/>
          <a:p>
            <a:fld id="{0CFEC368-1D7A-4F81-ABF6-AE0E36BAF64C}" type="slidenum">
              <a:rPr lang="en-US" smtClean="0"/>
              <a:pPr/>
              <a:t>65</a:t>
            </a:fld>
            <a:endParaRPr lang="en-US" dirty="0"/>
          </a:p>
        </p:txBody>
      </p:sp>
      <p:sp>
        <p:nvSpPr>
          <p:cNvPr id="8" name="Title 1">
            <a:extLst>
              <a:ext uri="{FF2B5EF4-FFF2-40B4-BE49-F238E27FC236}">
                <a16:creationId xmlns:a16="http://schemas.microsoft.com/office/drawing/2014/main" id="{2C08DAE6-FBDA-4B77-A00B-2372E16353BB}"/>
              </a:ext>
            </a:extLst>
          </p:cNvPr>
          <p:cNvSpPr>
            <a:spLocks noGrp="1"/>
          </p:cNvSpPr>
          <p:nvPr>
            <p:ph type="title"/>
          </p:nvPr>
        </p:nvSpPr>
        <p:spPr>
          <a:xfrm>
            <a:off x="457200" y="457200"/>
            <a:ext cx="8229600" cy="990600"/>
          </a:xfrm>
        </p:spPr>
        <p:txBody>
          <a:bodyPr>
            <a:normAutofit fontScale="90000"/>
          </a:bodyPr>
          <a:lstStyle/>
          <a:p>
            <a:pPr algn="ctr"/>
            <a:r>
              <a:rPr lang="en-US" dirty="0"/>
              <a:t>House Bill 902 (continued)</a:t>
            </a:r>
            <a:br>
              <a:rPr lang="en-US" dirty="0"/>
            </a:br>
            <a:r>
              <a:rPr lang="fr-FR" u="sng" dirty="0"/>
              <a:t>P&amp;C Changes/</a:t>
            </a:r>
            <a:r>
              <a:rPr lang="fr-FR" u="sng" dirty="0" err="1"/>
              <a:t>Glob</a:t>
            </a:r>
            <a:r>
              <a:rPr lang="fr-FR" u="sng" dirty="0"/>
              <a:t>. </a:t>
            </a:r>
            <a:r>
              <a:rPr lang="fr-FR" u="sng" dirty="0" err="1"/>
              <a:t>Tranp</a:t>
            </a:r>
            <a:r>
              <a:rPr lang="fr-FR" u="sng" dirty="0"/>
              <a:t>./Prison Pilot</a:t>
            </a:r>
            <a:endParaRPr lang="en-US" dirty="0"/>
          </a:p>
        </p:txBody>
      </p:sp>
    </p:spTree>
    <p:extLst>
      <p:ext uri="{BB962C8B-B14F-4D97-AF65-F5344CB8AC3E}">
        <p14:creationId xmlns:p14="http://schemas.microsoft.com/office/powerpoint/2010/main" val="1861459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56C4-27BB-4CBA-87FE-13D107C5F5AE}"/>
              </a:ext>
            </a:extLst>
          </p:cNvPr>
          <p:cNvSpPr>
            <a:spLocks noGrp="1"/>
          </p:cNvSpPr>
          <p:nvPr>
            <p:ph type="title"/>
          </p:nvPr>
        </p:nvSpPr>
        <p:spPr>
          <a:xfrm>
            <a:off x="457200" y="457200"/>
            <a:ext cx="8229600" cy="990600"/>
          </a:xfrm>
        </p:spPr>
        <p:txBody>
          <a:bodyPr>
            <a:normAutofit fontScale="90000"/>
          </a:bodyPr>
          <a:lstStyle/>
          <a:p>
            <a:pPr algn="ctr"/>
            <a:r>
              <a:rPr lang="en-US" dirty="0"/>
              <a:t>House Bill 1043</a:t>
            </a:r>
            <a:br>
              <a:rPr lang="en-US" dirty="0"/>
            </a:br>
            <a:r>
              <a:rPr lang="en-US" u="sng" dirty="0"/>
              <a:t>Pandemic Response Act</a:t>
            </a:r>
            <a:endParaRPr lang="en-US" dirty="0"/>
          </a:p>
        </p:txBody>
      </p:sp>
      <p:sp>
        <p:nvSpPr>
          <p:cNvPr id="3" name="Content Placeholder 2">
            <a:extLst>
              <a:ext uri="{FF2B5EF4-FFF2-40B4-BE49-F238E27FC236}">
                <a16:creationId xmlns:a16="http://schemas.microsoft.com/office/drawing/2014/main" id="{C74EB0C6-9C7F-49F0-BCED-BF04D4A94065}"/>
              </a:ext>
            </a:extLst>
          </p:cNvPr>
          <p:cNvSpPr>
            <a:spLocks noGrp="1"/>
          </p:cNvSpPr>
          <p:nvPr>
            <p:ph idx="1"/>
          </p:nvPr>
        </p:nvSpPr>
        <p:spPr>
          <a:xfrm>
            <a:off x="457200" y="2438400"/>
            <a:ext cx="8229600" cy="4876800"/>
          </a:xfrm>
        </p:spPr>
        <p:txBody>
          <a:bodyPr/>
          <a:lstStyle/>
          <a:p>
            <a:r>
              <a:rPr lang="en-US" dirty="0">
                <a:effectLst/>
                <a:ea typeface="Times New Roman" panose="02020603050405020304" pitchFamily="18" charset="0"/>
              </a:rPr>
              <a:t>The bill requires the State Controller to transfer (to the extent federal funding becomes available) $1,275,988,029 in nonrecurring funds for the 2019-2020 fiscal year to the Coronavirus Relief Fund, which will be administered by the North Carolina Office of State Budget and Management (OSBM) for COVID-19 recovery efforts.  </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5E93150-9053-4B67-89EB-47742BB5CC98}"/>
              </a:ext>
            </a:extLst>
          </p:cNvPr>
          <p:cNvSpPr>
            <a:spLocks noGrp="1"/>
          </p:cNvSpPr>
          <p:nvPr>
            <p:ph type="sldNum" sz="quarter" idx="12"/>
          </p:nvPr>
        </p:nvSpPr>
        <p:spPr/>
        <p:txBody>
          <a:bodyPr/>
          <a:lstStyle/>
          <a:p>
            <a:fld id="{0CFEC368-1D7A-4F81-ABF6-AE0E36BAF64C}" type="slidenum">
              <a:rPr lang="en-US" smtClean="0"/>
              <a:pPr/>
              <a:t>66</a:t>
            </a:fld>
            <a:endParaRPr lang="en-US" dirty="0"/>
          </a:p>
        </p:txBody>
      </p:sp>
    </p:spTree>
    <p:extLst>
      <p:ext uri="{BB962C8B-B14F-4D97-AF65-F5344CB8AC3E}">
        <p14:creationId xmlns:p14="http://schemas.microsoft.com/office/powerpoint/2010/main" val="5726838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56C4-27BB-4CBA-87FE-13D107C5F5AE}"/>
              </a:ext>
            </a:extLst>
          </p:cNvPr>
          <p:cNvSpPr>
            <a:spLocks noGrp="1"/>
          </p:cNvSpPr>
          <p:nvPr>
            <p:ph type="title"/>
          </p:nvPr>
        </p:nvSpPr>
        <p:spPr>
          <a:xfrm>
            <a:off x="457200" y="457200"/>
            <a:ext cx="8229600" cy="990600"/>
          </a:xfrm>
        </p:spPr>
        <p:txBody>
          <a:bodyPr>
            <a:normAutofit fontScale="90000"/>
          </a:bodyPr>
          <a:lstStyle/>
          <a:p>
            <a:pPr algn="ctr"/>
            <a:r>
              <a:rPr lang="en-US" dirty="0"/>
              <a:t>House Bill 1043 (continued)</a:t>
            </a:r>
            <a:br>
              <a:rPr lang="en-US" dirty="0"/>
            </a:br>
            <a:r>
              <a:rPr lang="en-US" u="sng" dirty="0"/>
              <a:t>Pandemic Response Act</a:t>
            </a:r>
            <a:endParaRPr lang="en-US" dirty="0"/>
          </a:p>
        </p:txBody>
      </p:sp>
      <p:sp>
        <p:nvSpPr>
          <p:cNvPr id="3" name="Content Placeholder 2">
            <a:extLst>
              <a:ext uri="{FF2B5EF4-FFF2-40B4-BE49-F238E27FC236}">
                <a16:creationId xmlns:a16="http://schemas.microsoft.com/office/drawing/2014/main" id="{C74EB0C6-9C7F-49F0-BCED-BF04D4A94065}"/>
              </a:ext>
            </a:extLst>
          </p:cNvPr>
          <p:cNvSpPr>
            <a:spLocks noGrp="1"/>
          </p:cNvSpPr>
          <p:nvPr>
            <p:ph idx="1"/>
          </p:nvPr>
        </p:nvSpPr>
        <p:spPr>
          <a:xfrm>
            <a:off x="190500" y="1981200"/>
            <a:ext cx="8763000" cy="4876800"/>
          </a:xfrm>
        </p:spPr>
        <p:txBody>
          <a:bodyPr/>
          <a:lstStyle/>
          <a:p>
            <a:r>
              <a:rPr lang="en-US" dirty="0">
                <a:effectLst/>
                <a:ea typeface="Times New Roman" panose="02020603050405020304" pitchFamily="18" charset="0"/>
              </a:rPr>
              <a:t>Of these </a:t>
            </a:r>
            <a:r>
              <a:rPr lang="en-US" u="sng" dirty="0">
                <a:effectLst/>
                <a:ea typeface="Times New Roman" panose="02020603050405020304" pitchFamily="18" charset="0"/>
              </a:rPr>
              <a:t>anticipated</a:t>
            </a:r>
            <a:r>
              <a:rPr lang="en-US" dirty="0">
                <a:effectLst/>
                <a:ea typeface="Times New Roman" panose="02020603050405020304" pitchFamily="18" charset="0"/>
              </a:rPr>
              <a:t> federal funds (and assuming the proposed uses below are allowable under federal guidelines):</a:t>
            </a:r>
          </a:p>
          <a:p>
            <a:pPr marL="0" indent="0">
              <a:buNone/>
            </a:pPr>
            <a:endParaRPr lang="en-US" dirty="0">
              <a:ea typeface="Times New Roman" panose="02020603050405020304" pitchFamily="18" charset="0"/>
            </a:endParaRPr>
          </a:p>
          <a:p>
            <a:pPr marL="457200" indent="-457200">
              <a:buFont typeface="+mj-lt"/>
              <a:buAutoNum type="arabicPeriod"/>
            </a:pPr>
            <a:r>
              <a:rPr lang="en-US" dirty="0">
                <a:effectLst/>
                <a:ea typeface="Times New Roman" panose="02020603050405020304" pitchFamily="18" charset="0"/>
              </a:rPr>
              <a:t>OSBM is required to allocate $50 million to various entities listed in the bill to purchase personal protective equipment (PPE) and other health care supplies (such as ventilators) that will be used by health care providers and first responders, such as law enforcement officers, in responding to the COVID-19 pandemic.  </a:t>
            </a:r>
          </a:p>
          <a:p>
            <a:pPr marL="0" indent="0">
              <a:buNone/>
            </a:pPr>
            <a:endParaRPr lang="en-US" dirty="0">
              <a:effectLst/>
              <a:ea typeface="Times New Roman" panose="02020603050405020304" pitchFamily="18" charset="0"/>
            </a:endParaRP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5E93150-9053-4B67-89EB-47742BB5CC98}"/>
              </a:ext>
            </a:extLst>
          </p:cNvPr>
          <p:cNvSpPr>
            <a:spLocks noGrp="1"/>
          </p:cNvSpPr>
          <p:nvPr>
            <p:ph type="sldNum" sz="quarter" idx="12"/>
          </p:nvPr>
        </p:nvSpPr>
        <p:spPr/>
        <p:txBody>
          <a:bodyPr/>
          <a:lstStyle/>
          <a:p>
            <a:fld id="{0CFEC368-1D7A-4F81-ABF6-AE0E36BAF64C}" type="slidenum">
              <a:rPr lang="en-US" smtClean="0"/>
              <a:pPr/>
              <a:t>67</a:t>
            </a:fld>
            <a:endParaRPr lang="en-US" dirty="0"/>
          </a:p>
        </p:txBody>
      </p:sp>
    </p:spTree>
    <p:extLst>
      <p:ext uri="{BB962C8B-B14F-4D97-AF65-F5344CB8AC3E}">
        <p14:creationId xmlns:p14="http://schemas.microsoft.com/office/powerpoint/2010/main" val="1969136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56C4-27BB-4CBA-87FE-13D107C5F5AE}"/>
              </a:ext>
            </a:extLst>
          </p:cNvPr>
          <p:cNvSpPr>
            <a:spLocks noGrp="1"/>
          </p:cNvSpPr>
          <p:nvPr>
            <p:ph type="title"/>
          </p:nvPr>
        </p:nvSpPr>
        <p:spPr>
          <a:xfrm>
            <a:off x="457200" y="457200"/>
            <a:ext cx="8229600" cy="990600"/>
          </a:xfrm>
        </p:spPr>
        <p:txBody>
          <a:bodyPr>
            <a:normAutofit fontScale="90000"/>
          </a:bodyPr>
          <a:lstStyle/>
          <a:p>
            <a:pPr algn="ctr"/>
            <a:r>
              <a:rPr lang="en-US" dirty="0"/>
              <a:t>House Bill 1043 (continued)</a:t>
            </a:r>
            <a:br>
              <a:rPr lang="en-US" dirty="0"/>
            </a:br>
            <a:r>
              <a:rPr lang="en-US" u="sng" dirty="0"/>
              <a:t>Pandemic Response Act</a:t>
            </a:r>
            <a:endParaRPr lang="en-US" dirty="0"/>
          </a:p>
        </p:txBody>
      </p:sp>
      <p:sp>
        <p:nvSpPr>
          <p:cNvPr id="3" name="Content Placeholder 2">
            <a:extLst>
              <a:ext uri="{FF2B5EF4-FFF2-40B4-BE49-F238E27FC236}">
                <a16:creationId xmlns:a16="http://schemas.microsoft.com/office/drawing/2014/main" id="{C74EB0C6-9C7F-49F0-BCED-BF04D4A94065}"/>
              </a:ext>
            </a:extLst>
          </p:cNvPr>
          <p:cNvSpPr>
            <a:spLocks noGrp="1"/>
          </p:cNvSpPr>
          <p:nvPr>
            <p:ph idx="1"/>
          </p:nvPr>
        </p:nvSpPr>
        <p:spPr>
          <a:xfrm>
            <a:off x="190500" y="2009422"/>
            <a:ext cx="8763000" cy="4876800"/>
          </a:xfrm>
        </p:spPr>
        <p:txBody>
          <a:bodyPr/>
          <a:lstStyle/>
          <a:p>
            <a:pPr marL="457200" marR="0" lvl="0" indent="-457200" algn="just">
              <a:spcBef>
                <a:spcPts val="0"/>
              </a:spcBef>
              <a:spcAft>
                <a:spcPts val="0"/>
              </a:spcAft>
              <a:buFont typeface="+mj-lt"/>
              <a:buAutoNum type="arabicPeriod" startAt="2"/>
            </a:pPr>
            <a:r>
              <a:rPr lang="en-US" dirty="0">
                <a:effectLst/>
                <a:ea typeface="Times New Roman" panose="02020603050405020304" pitchFamily="18" charset="0"/>
              </a:rPr>
              <a:t>OSBM is required to allocate $70 million for operational needs across State government, which may include allocating a portion of these funds to pay for overtime costs in State prisons and juvenile facilities, providing COVID-19 testing for employees of the North Carolina Department of Public Safety, Division of Prisons, and for purchasing emergency hygiene and sanitation supplies to assist with COVID-19.  </a:t>
            </a: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5E93150-9053-4B67-89EB-47742BB5CC98}"/>
              </a:ext>
            </a:extLst>
          </p:cNvPr>
          <p:cNvSpPr>
            <a:spLocks noGrp="1"/>
          </p:cNvSpPr>
          <p:nvPr>
            <p:ph type="sldNum" sz="quarter" idx="12"/>
          </p:nvPr>
        </p:nvSpPr>
        <p:spPr/>
        <p:txBody>
          <a:bodyPr/>
          <a:lstStyle/>
          <a:p>
            <a:fld id="{0CFEC368-1D7A-4F81-ABF6-AE0E36BAF64C}" type="slidenum">
              <a:rPr lang="en-US" smtClean="0"/>
              <a:pPr/>
              <a:t>68</a:t>
            </a:fld>
            <a:endParaRPr lang="en-US" dirty="0"/>
          </a:p>
        </p:txBody>
      </p:sp>
    </p:spTree>
    <p:extLst>
      <p:ext uri="{BB962C8B-B14F-4D97-AF65-F5344CB8AC3E}">
        <p14:creationId xmlns:p14="http://schemas.microsoft.com/office/powerpoint/2010/main" val="12165683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56C4-27BB-4CBA-87FE-13D107C5F5AE}"/>
              </a:ext>
            </a:extLst>
          </p:cNvPr>
          <p:cNvSpPr>
            <a:spLocks noGrp="1"/>
          </p:cNvSpPr>
          <p:nvPr>
            <p:ph type="title"/>
          </p:nvPr>
        </p:nvSpPr>
        <p:spPr>
          <a:xfrm>
            <a:off x="457200" y="457200"/>
            <a:ext cx="8229600" cy="990600"/>
          </a:xfrm>
        </p:spPr>
        <p:txBody>
          <a:bodyPr>
            <a:normAutofit fontScale="90000"/>
          </a:bodyPr>
          <a:lstStyle/>
          <a:p>
            <a:pPr algn="ctr"/>
            <a:r>
              <a:rPr lang="en-US" dirty="0"/>
              <a:t>House Bill 1043 (continued)</a:t>
            </a:r>
            <a:br>
              <a:rPr lang="en-US" dirty="0"/>
            </a:br>
            <a:r>
              <a:rPr lang="en-US" u="sng" dirty="0"/>
              <a:t>Pandemic Response Act</a:t>
            </a:r>
            <a:endParaRPr lang="en-US" dirty="0"/>
          </a:p>
        </p:txBody>
      </p:sp>
      <p:sp>
        <p:nvSpPr>
          <p:cNvPr id="3" name="Content Placeholder 2">
            <a:extLst>
              <a:ext uri="{FF2B5EF4-FFF2-40B4-BE49-F238E27FC236}">
                <a16:creationId xmlns:a16="http://schemas.microsoft.com/office/drawing/2014/main" id="{C74EB0C6-9C7F-49F0-BCED-BF04D4A94065}"/>
              </a:ext>
            </a:extLst>
          </p:cNvPr>
          <p:cNvSpPr>
            <a:spLocks noGrp="1"/>
          </p:cNvSpPr>
          <p:nvPr>
            <p:ph idx="1"/>
          </p:nvPr>
        </p:nvSpPr>
        <p:spPr>
          <a:xfrm>
            <a:off x="76200" y="2362200"/>
            <a:ext cx="8763000" cy="4876800"/>
          </a:xfrm>
        </p:spPr>
        <p:txBody>
          <a:bodyPr/>
          <a:lstStyle/>
          <a:p>
            <a:pPr marL="457200" indent="-457200" algn="just">
              <a:spcBef>
                <a:spcPts val="0"/>
              </a:spcBef>
              <a:buFont typeface="+mj-lt"/>
              <a:buAutoNum type="arabicPeriod" startAt="3"/>
            </a:pPr>
            <a:r>
              <a:rPr lang="en-US" dirty="0">
                <a:effectLst/>
                <a:ea typeface="Times New Roman" panose="02020603050405020304" pitchFamily="18" charset="0"/>
              </a:rPr>
              <a:t>Provided the North Carolina Department of Health and Human Services (DHHS) meets certain criteria set out in the bill, OSBM is required to allocate $25 million to DHHS for use by the agency to increase the capacity for COVID-19 diagnostic testing and antibody testing throughout the State.</a:t>
            </a:r>
          </a:p>
          <a:p>
            <a:pPr marL="0" marR="0" lvl="0" indent="0" algn="just">
              <a:spcBef>
                <a:spcPts val="0"/>
              </a:spcBef>
              <a:spcAft>
                <a:spcPts val="0"/>
              </a:spcAft>
              <a:buNone/>
            </a:pPr>
            <a:r>
              <a:rPr lang="en-US" dirty="0">
                <a:effectLst/>
                <a:ea typeface="Times New Roman" panose="02020603050405020304" pitchFamily="18" charset="0"/>
              </a:rPr>
              <a:t>  </a:t>
            </a: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5E93150-9053-4B67-89EB-47742BB5CC98}"/>
              </a:ext>
            </a:extLst>
          </p:cNvPr>
          <p:cNvSpPr>
            <a:spLocks noGrp="1"/>
          </p:cNvSpPr>
          <p:nvPr>
            <p:ph type="sldNum" sz="quarter" idx="12"/>
          </p:nvPr>
        </p:nvSpPr>
        <p:spPr/>
        <p:txBody>
          <a:bodyPr/>
          <a:lstStyle/>
          <a:p>
            <a:fld id="{0CFEC368-1D7A-4F81-ABF6-AE0E36BAF64C}" type="slidenum">
              <a:rPr lang="en-US" smtClean="0"/>
              <a:pPr/>
              <a:t>69</a:t>
            </a:fld>
            <a:endParaRPr lang="en-US" dirty="0"/>
          </a:p>
        </p:txBody>
      </p:sp>
    </p:spTree>
    <p:extLst>
      <p:ext uri="{BB962C8B-B14F-4D97-AF65-F5344CB8AC3E}">
        <p14:creationId xmlns:p14="http://schemas.microsoft.com/office/powerpoint/2010/main" val="244551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algn="ctr"/>
            <a:r>
              <a:rPr lang="en-US" dirty="0"/>
              <a:t>Course Outline</a:t>
            </a:r>
          </a:p>
        </p:txBody>
      </p:sp>
      <p:sp>
        <p:nvSpPr>
          <p:cNvPr id="3" name="Content Placeholder 2"/>
          <p:cNvSpPr>
            <a:spLocks noGrp="1"/>
          </p:cNvSpPr>
          <p:nvPr>
            <p:ph idx="1"/>
          </p:nvPr>
        </p:nvSpPr>
        <p:spPr>
          <a:xfrm>
            <a:off x="457200" y="1828800"/>
            <a:ext cx="8534400" cy="4724400"/>
          </a:xfrm>
        </p:spPr>
        <p:txBody>
          <a:bodyPr/>
          <a:lstStyle/>
          <a:p>
            <a:pPr marL="514350" lvl="1" indent="-514350">
              <a:lnSpc>
                <a:spcPct val="150000"/>
              </a:lnSpc>
              <a:buFont typeface="+mj-lt"/>
              <a:buAutoNum type="romanUcPeriod"/>
            </a:pPr>
            <a:r>
              <a:rPr lang="en-US" sz="2400" dirty="0"/>
              <a:t>Welcome and Announcements</a:t>
            </a:r>
          </a:p>
          <a:p>
            <a:pPr marL="514350" lvl="1" indent="-514350">
              <a:lnSpc>
                <a:spcPct val="150000"/>
              </a:lnSpc>
              <a:buFont typeface="+mj-lt"/>
              <a:buAutoNum type="romanUcPeriod"/>
            </a:pPr>
            <a:r>
              <a:rPr lang="en-US" sz="2400" dirty="0"/>
              <a:t>2020 Bills of Interest</a:t>
            </a:r>
          </a:p>
          <a:p>
            <a:pPr marL="514350" lvl="1" indent="-514350">
              <a:lnSpc>
                <a:spcPct val="150000"/>
              </a:lnSpc>
              <a:buFont typeface="+mj-lt"/>
              <a:buAutoNum type="romanUcPeriod"/>
            </a:pPr>
            <a:r>
              <a:rPr lang="en-US" sz="2400" dirty="0"/>
              <a:t>Adjourn</a:t>
            </a:r>
          </a:p>
        </p:txBody>
      </p:sp>
      <p:sp>
        <p:nvSpPr>
          <p:cNvPr id="5" name="Slide Number Placeholder 4">
            <a:extLst>
              <a:ext uri="{FF2B5EF4-FFF2-40B4-BE49-F238E27FC236}">
                <a16:creationId xmlns:a16="http://schemas.microsoft.com/office/drawing/2014/main" id="{A7593F07-0BC3-451E-8BA1-78068D55C2E0}"/>
              </a:ext>
            </a:extLst>
          </p:cNvPr>
          <p:cNvSpPr>
            <a:spLocks noGrp="1"/>
          </p:cNvSpPr>
          <p:nvPr>
            <p:ph type="sldNum" sz="quarter" idx="12"/>
          </p:nvPr>
        </p:nvSpPr>
        <p:spPr/>
        <p:txBody>
          <a:bodyPr/>
          <a:lstStyle/>
          <a:p>
            <a:fld id="{0CFEC368-1D7A-4F81-ABF6-AE0E36BAF64C}" type="slidenum">
              <a:rPr lang="en-US" smtClean="0"/>
              <a:pPr/>
              <a:t>7</a:t>
            </a:fld>
            <a:endParaRPr lang="en-US" dirty="0"/>
          </a:p>
        </p:txBody>
      </p:sp>
    </p:spTree>
    <p:extLst>
      <p:ext uri="{BB962C8B-B14F-4D97-AF65-F5344CB8AC3E}">
        <p14:creationId xmlns:p14="http://schemas.microsoft.com/office/powerpoint/2010/main" val="4105493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56C4-27BB-4CBA-87FE-13D107C5F5AE}"/>
              </a:ext>
            </a:extLst>
          </p:cNvPr>
          <p:cNvSpPr>
            <a:spLocks noGrp="1"/>
          </p:cNvSpPr>
          <p:nvPr>
            <p:ph type="title"/>
          </p:nvPr>
        </p:nvSpPr>
        <p:spPr>
          <a:xfrm>
            <a:off x="457200" y="457200"/>
            <a:ext cx="8229600" cy="990600"/>
          </a:xfrm>
        </p:spPr>
        <p:txBody>
          <a:bodyPr>
            <a:normAutofit fontScale="90000"/>
          </a:bodyPr>
          <a:lstStyle/>
          <a:p>
            <a:pPr algn="ctr"/>
            <a:r>
              <a:rPr lang="en-US" dirty="0"/>
              <a:t>House Bill 1043 (continued)</a:t>
            </a:r>
            <a:br>
              <a:rPr lang="en-US" dirty="0"/>
            </a:br>
            <a:r>
              <a:rPr lang="en-US" u="sng" dirty="0"/>
              <a:t>Pandemic Response Act</a:t>
            </a:r>
            <a:endParaRPr lang="en-US" dirty="0"/>
          </a:p>
        </p:txBody>
      </p:sp>
      <p:sp>
        <p:nvSpPr>
          <p:cNvPr id="3" name="Content Placeholder 2">
            <a:extLst>
              <a:ext uri="{FF2B5EF4-FFF2-40B4-BE49-F238E27FC236}">
                <a16:creationId xmlns:a16="http://schemas.microsoft.com/office/drawing/2014/main" id="{C74EB0C6-9C7F-49F0-BCED-BF04D4A94065}"/>
              </a:ext>
            </a:extLst>
          </p:cNvPr>
          <p:cNvSpPr>
            <a:spLocks noGrp="1"/>
          </p:cNvSpPr>
          <p:nvPr>
            <p:ph idx="1"/>
          </p:nvPr>
        </p:nvSpPr>
        <p:spPr>
          <a:xfrm>
            <a:off x="190500" y="2133600"/>
            <a:ext cx="8763000" cy="4876800"/>
          </a:xfrm>
        </p:spPr>
        <p:txBody>
          <a:bodyPr/>
          <a:lstStyle/>
          <a:p>
            <a:pPr marL="457200" indent="-457200" algn="just">
              <a:spcBef>
                <a:spcPts val="0"/>
              </a:spcBef>
              <a:buFont typeface="+mj-lt"/>
              <a:buAutoNum type="arabicPeriod" startAt="4"/>
            </a:pPr>
            <a:r>
              <a:rPr lang="en-US" dirty="0">
                <a:effectLst/>
                <a:ea typeface="Times New Roman" panose="02020603050405020304" pitchFamily="18" charset="0"/>
              </a:rPr>
              <a:t>OSBM is required to allocate $400,000 in nonrecurring funds to the North Carolina Department of Health and Human Services, Division of Mental Health, Developmental Disabilities, and Substance Abuse Services for the purchase of units of opioid antagonist to prevent overdose deaths.</a:t>
            </a:r>
          </a:p>
          <a:p>
            <a:pPr marL="0" marR="0" lvl="0" indent="0" algn="just">
              <a:spcBef>
                <a:spcPts val="0"/>
              </a:spcBef>
              <a:spcAft>
                <a:spcPts val="0"/>
              </a:spcAft>
              <a:buNone/>
            </a:pPr>
            <a:endParaRPr lang="en-US" dirty="0">
              <a:ea typeface="Times New Roman" panose="02020603050405020304" pitchFamily="18" charset="0"/>
            </a:endParaRPr>
          </a:p>
          <a:p>
            <a:pPr marL="0" marR="0" lvl="0" indent="0" algn="just">
              <a:spcBef>
                <a:spcPts val="0"/>
              </a:spcBef>
              <a:spcAft>
                <a:spcPts val="0"/>
              </a:spcAft>
              <a:buNone/>
            </a:pPr>
            <a:endParaRPr lang="en-US" dirty="0">
              <a:ea typeface="Times New Roman" panose="02020603050405020304" pitchFamily="18" charset="0"/>
            </a:endParaRPr>
          </a:p>
          <a:p>
            <a:pPr marL="0" marR="0" lvl="0" indent="0" algn="just">
              <a:spcBef>
                <a:spcPts val="0"/>
              </a:spcBef>
              <a:spcAft>
                <a:spcPts val="0"/>
              </a:spcAft>
              <a:buNone/>
            </a:pPr>
            <a:endParaRPr lang="en-US" dirty="0">
              <a:effectLst/>
              <a:ea typeface="Times New Roman" panose="02020603050405020304" pitchFamily="18" charset="0"/>
            </a:endParaRPr>
          </a:p>
          <a:p>
            <a:pPr marL="0" marR="0" lvl="0" indent="0" algn="just">
              <a:spcBef>
                <a:spcPts val="0"/>
              </a:spcBef>
              <a:spcAft>
                <a:spcPts val="0"/>
              </a:spcAft>
              <a:buNone/>
            </a:pPr>
            <a:r>
              <a:rPr lang="en-US" dirty="0">
                <a:ea typeface="Times New Roman" panose="02020603050405020304" pitchFamily="18" charset="0"/>
              </a:rPr>
              <a:t>- </a:t>
            </a:r>
            <a:r>
              <a:rPr lang="en-US" u="sng" dirty="0">
                <a:ea typeface="Times New Roman" panose="02020603050405020304" pitchFamily="18" charset="0"/>
              </a:rPr>
              <a:t>Effective</a:t>
            </a:r>
            <a:r>
              <a:rPr lang="en-US" dirty="0">
                <a:ea typeface="Times New Roman" panose="02020603050405020304" pitchFamily="18" charset="0"/>
              </a:rPr>
              <a:t>: May 4, 2020</a:t>
            </a:r>
            <a:endParaRPr lang="en-US" dirty="0">
              <a:effectLst/>
              <a:ea typeface="Times New Roman" panose="02020603050405020304" pitchFamily="18" charset="0"/>
            </a:endParaRPr>
          </a:p>
          <a:p>
            <a:pPr marL="0" indent="0">
              <a:buNone/>
            </a:pPr>
            <a:r>
              <a:rPr lang="en-US" dirty="0">
                <a:effectLst/>
                <a:ea typeface="Times New Roman" panose="02020603050405020304" pitchFamily="18" charset="0"/>
              </a:rPr>
              <a:t>  </a:t>
            </a:r>
          </a:p>
          <a:p>
            <a:pPr marL="0" indent="0">
              <a:buNone/>
            </a:pPr>
            <a:endParaRPr lang="en-US" dirty="0">
              <a:effectLst/>
              <a:ea typeface="Times New Roman" panose="02020603050405020304" pitchFamily="18" charset="0"/>
            </a:endParaRP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5E93150-9053-4B67-89EB-47742BB5CC98}"/>
              </a:ext>
            </a:extLst>
          </p:cNvPr>
          <p:cNvSpPr>
            <a:spLocks noGrp="1"/>
          </p:cNvSpPr>
          <p:nvPr>
            <p:ph type="sldNum" sz="quarter" idx="12"/>
          </p:nvPr>
        </p:nvSpPr>
        <p:spPr/>
        <p:txBody>
          <a:bodyPr/>
          <a:lstStyle/>
          <a:p>
            <a:fld id="{0CFEC368-1D7A-4F81-ABF6-AE0E36BAF64C}" type="slidenum">
              <a:rPr lang="en-US" smtClean="0"/>
              <a:pPr/>
              <a:t>70</a:t>
            </a:fld>
            <a:endParaRPr lang="en-US" dirty="0"/>
          </a:p>
        </p:txBody>
      </p:sp>
    </p:spTree>
    <p:extLst>
      <p:ext uri="{BB962C8B-B14F-4D97-AF65-F5344CB8AC3E}">
        <p14:creationId xmlns:p14="http://schemas.microsoft.com/office/powerpoint/2010/main" val="42567599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56C4-27BB-4CBA-87FE-13D107C5F5AE}"/>
              </a:ext>
            </a:extLst>
          </p:cNvPr>
          <p:cNvSpPr>
            <a:spLocks noGrp="1"/>
          </p:cNvSpPr>
          <p:nvPr>
            <p:ph type="title"/>
          </p:nvPr>
        </p:nvSpPr>
        <p:spPr>
          <a:xfrm>
            <a:off x="457200" y="457200"/>
            <a:ext cx="8229600" cy="990600"/>
          </a:xfrm>
        </p:spPr>
        <p:txBody>
          <a:bodyPr>
            <a:normAutofit fontScale="90000"/>
          </a:bodyPr>
          <a:lstStyle/>
          <a:p>
            <a:pPr algn="ctr"/>
            <a:r>
              <a:rPr lang="en-US" dirty="0"/>
              <a:t>House Bill 1062</a:t>
            </a:r>
            <a:br>
              <a:rPr lang="en-US" dirty="0"/>
            </a:br>
            <a:r>
              <a:rPr lang="en-US" u="sng" dirty="0"/>
              <a:t>Beaufort County/Animal Service Records</a:t>
            </a:r>
            <a:endParaRPr lang="en-US" dirty="0"/>
          </a:p>
        </p:txBody>
      </p:sp>
      <p:sp>
        <p:nvSpPr>
          <p:cNvPr id="3" name="Content Placeholder 2">
            <a:extLst>
              <a:ext uri="{FF2B5EF4-FFF2-40B4-BE49-F238E27FC236}">
                <a16:creationId xmlns:a16="http://schemas.microsoft.com/office/drawing/2014/main" id="{C74EB0C6-9C7F-49F0-BCED-BF04D4A94065}"/>
              </a:ext>
            </a:extLst>
          </p:cNvPr>
          <p:cNvSpPr>
            <a:spLocks noGrp="1"/>
          </p:cNvSpPr>
          <p:nvPr>
            <p:ph idx="1"/>
          </p:nvPr>
        </p:nvSpPr>
        <p:spPr>
          <a:xfrm>
            <a:off x="457200" y="1676400"/>
            <a:ext cx="8229600" cy="4876800"/>
          </a:xfrm>
        </p:spPr>
        <p:txBody>
          <a:bodyPr/>
          <a:lstStyle/>
          <a:p>
            <a:r>
              <a:rPr lang="en-US" dirty="0">
                <a:solidFill>
                  <a:srgbClr val="000000"/>
                </a:solidFill>
                <a:ea typeface="Times New Roman" panose="02020603050405020304" pitchFamily="18" charset="0"/>
                <a:cs typeface="Times New Roman" panose="02020603050405020304" pitchFamily="18" charset="0"/>
              </a:rPr>
              <a:t>This is a local bill that applies only to Beaufort County. </a:t>
            </a:r>
          </a:p>
          <a:p>
            <a:endParaRPr lang="en-US" u="none" strike="noStrike" dirty="0">
              <a:solidFill>
                <a:srgbClr val="000000"/>
              </a:solidFill>
              <a:effectLst/>
              <a:ea typeface="Times New Roman" panose="02020603050405020304" pitchFamily="18" charset="0"/>
              <a:cs typeface="Times New Roman" panose="02020603050405020304" pitchFamily="18" charset="0"/>
            </a:endParaRPr>
          </a:p>
          <a:p>
            <a:r>
              <a:rPr lang="en-US" dirty="0">
                <a:solidFill>
                  <a:srgbClr val="000000"/>
                </a:solidFill>
                <a:ea typeface="Times New Roman" panose="02020603050405020304" pitchFamily="18" charset="0"/>
                <a:cs typeface="Times New Roman" panose="02020603050405020304" pitchFamily="18" charset="0"/>
              </a:rPr>
              <a:t>The bill </a:t>
            </a:r>
            <a:r>
              <a:rPr lang="en-US" dirty="0">
                <a:effectLst/>
                <a:ea typeface="Times New Roman" panose="02020603050405020304" pitchFamily="18" charset="0"/>
              </a:rPr>
              <a:t>exempts from public records any personal identifying information held by the Beaufort County animal services agency related to an individual who voluntarily surrendered ownership of an animal to an animal shelter, an individual who adopted a shelter animal, or an individual to whom a shelter animal has been placed through a foster program</a:t>
            </a:r>
            <a:r>
              <a:rPr lang="en-US" dirty="0"/>
              <a:t>.</a:t>
            </a:r>
          </a:p>
          <a:p>
            <a:pPr marL="0" indent="0">
              <a:buNone/>
            </a:pPr>
            <a:endParaRPr lang="en-US" dirty="0"/>
          </a:p>
          <a:p>
            <a:pPr marL="0" indent="0">
              <a:buNone/>
            </a:pPr>
            <a:r>
              <a:rPr lang="en-US" dirty="0"/>
              <a:t>- </a:t>
            </a:r>
            <a:r>
              <a:rPr lang="en-US" u="sng" dirty="0"/>
              <a:t>Effective</a:t>
            </a:r>
            <a:r>
              <a:rPr lang="en-US" dirty="0"/>
              <a:t>: June 10, 2020</a:t>
            </a:r>
          </a:p>
          <a:p>
            <a:pPr marL="0" indent="0">
              <a:buNone/>
            </a:pPr>
            <a:endParaRPr lang="en-US" dirty="0"/>
          </a:p>
        </p:txBody>
      </p:sp>
      <p:sp>
        <p:nvSpPr>
          <p:cNvPr id="5" name="Slide Number Placeholder 4">
            <a:extLst>
              <a:ext uri="{FF2B5EF4-FFF2-40B4-BE49-F238E27FC236}">
                <a16:creationId xmlns:a16="http://schemas.microsoft.com/office/drawing/2014/main" id="{E5E93150-9053-4B67-89EB-47742BB5CC98}"/>
              </a:ext>
            </a:extLst>
          </p:cNvPr>
          <p:cNvSpPr>
            <a:spLocks noGrp="1"/>
          </p:cNvSpPr>
          <p:nvPr>
            <p:ph type="sldNum" sz="quarter" idx="12"/>
          </p:nvPr>
        </p:nvSpPr>
        <p:spPr/>
        <p:txBody>
          <a:bodyPr/>
          <a:lstStyle/>
          <a:p>
            <a:fld id="{0CFEC368-1D7A-4F81-ABF6-AE0E36BAF64C}" type="slidenum">
              <a:rPr lang="en-US" smtClean="0"/>
              <a:pPr/>
              <a:t>71</a:t>
            </a:fld>
            <a:endParaRPr lang="en-US" dirty="0"/>
          </a:p>
        </p:txBody>
      </p:sp>
    </p:spTree>
    <p:extLst>
      <p:ext uri="{BB962C8B-B14F-4D97-AF65-F5344CB8AC3E}">
        <p14:creationId xmlns:p14="http://schemas.microsoft.com/office/powerpoint/2010/main" val="8247138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9925"/>
            <a:ext cx="8229600" cy="990600"/>
          </a:xfrm>
        </p:spPr>
        <p:txBody>
          <a:bodyPr>
            <a:normAutofit fontScale="90000"/>
          </a:bodyPr>
          <a:lstStyle/>
          <a:p>
            <a:pPr algn="ctr"/>
            <a:r>
              <a:rPr lang="en-US" dirty="0"/>
              <a:t>House Bill 1063</a:t>
            </a:r>
            <a:br>
              <a:rPr lang="en-US" dirty="0"/>
            </a:br>
            <a:r>
              <a:rPr lang="en-US" u="sng" dirty="0"/>
              <a:t>Fund VIPER Tower Hardware Upgrades</a:t>
            </a:r>
            <a:endParaRPr lang="en-US" sz="3200" dirty="0"/>
          </a:p>
        </p:txBody>
      </p:sp>
      <p:sp>
        <p:nvSpPr>
          <p:cNvPr id="3" name="Content Placeholder 2"/>
          <p:cNvSpPr>
            <a:spLocks noGrp="1"/>
          </p:cNvSpPr>
          <p:nvPr>
            <p:ph idx="1"/>
          </p:nvPr>
        </p:nvSpPr>
        <p:spPr>
          <a:xfrm>
            <a:off x="381000" y="2057400"/>
            <a:ext cx="8229600" cy="5399951"/>
          </a:xfrm>
        </p:spPr>
        <p:txBody>
          <a:bodyPr>
            <a:normAutofit/>
          </a:bodyPr>
          <a:lstStyle/>
          <a:p>
            <a:r>
              <a:rPr lang="en-US" dirty="0">
                <a:ea typeface="Times New Roman" panose="02020603050405020304" pitchFamily="18" charset="0"/>
              </a:rPr>
              <a:t>A</a:t>
            </a:r>
            <a:r>
              <a:rPr lang="en-US" dirty="0">
                <a:effectLst/>
                <a:ea typeface="Times New Roman" panose="02020603050405020304" pitchFamily="18" charset="0"/>
              </a:rPr>
              <a:t>ppropriates $19.8 million in nonrecurring funds from the Coronavirus Relief Fund for allocation to the North Carolina Department of Public Safety for the 2020-2021 fiscal year for hardware and software upgrades to the Voice Interoperability Plan for Emergency Responders (VIPER).  </a:t>
            </a:r>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u="sng" dirty="0"/>
              <a:t>Effective</a:t>
            </a:r>
            <a:r>
              <a:rPr lang="en-US" dirty="0"/>
              <a:t>: July 1, 2020</a:t>
            </a:r>
          </a:p>
          <a:p>
            <a:pPr marL="0" indent="0">
              <a:buNone/>
            </a:pPr>
            <a:r>
              <a:rPr lang="en-US" dirty="0"/>
              <a:t> </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72</a:t>
            </a:fld>
            <a:endParaRPr lang="en-US" dirty="0"/>
          </a:p>
        </p:txBody>
      </p:sp>
      <p:pic>
        <p:nvPicPr>
          <p:cNvPr id="4" name="Picture 3">
            <a:extLst>
              <a:ext uri="{FF2B5EF4-FFF2-40B4-BE49-F238E27FC236}">
                <a16:creationId xmlns:a16="http://schemas.microsoft.com/office/drawing/2014/main" id="{E3CAAF9B-83EA-4258-B26B-AF5592F0306E}"/>
              </a:ext>
            </a:extLst>
          </p:cNvPr>
          <p:cNvPicPr>
            <a:picLocks noChangeAspect="1"/>
          </p:cNvPicPr>
          <p:nvPr/>
        </p:nvPicPr>
        <p:blipFill>
          <a:blip r:embed="rId2"/>
          <a:stretch>
            <a:fillRect/>
          </a:stretch>
        </p:blipFill>
        <p:spPr>
          <a:xfrm>
            <a:off x="4287473" y="4114800"/>
            <a:ext cx="3332527" cy="1676400"/>
          </a:xfrm>
          <a:prstGeom prst="rect">
            <a:avLst/>
          </a:prstGeom>
        </p:spPr>
      </p:pic>
    </p:spTree>
    <p:extLst>
      <p:ext uri="{BB962C8B-B14F-4D97-AF65-F5344CB8AC3E}">
        <p14:creationId xmlns:p14="http://schemas.microsoft.com/office/powerpoint/2010/main" val="15094774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3313-E371-4DCD-9A47-A39538335167}"/>
              </a:ext>
            </a:extLst>
          </p:cNvPr>
          <p:cNvSpPr>
            <a:spLocks noGrp="1"/>
          </p:cNvSpPr>
          <p:nvPr>
            <p:ph type="title"/>
          </p:nvPr>
        </p:nvSpPr>
        <p:spPr>
          <a:xfrm>
            <a:off x="457200" y="457200"/>
            <a:ext cx="8229600" cy="990600"/>
          </a:xfrm>
        </p:spPr>
        <p:txBody>
          <a:bodyPr>
            <a:normAutofit fontScale="90000"/>
          </a:bodyPr>
          <a:lstStyle/>
          <a:p>
            <a:pPr algn="ctr"/>
            <a:r>
              <a:rPr lang="en-US" dirty="0"/>
              <a:t>House Bill 1064  </a:t>
            </a:r>
            <a:br>
              <a:rPr lang="en-US" dirty="0"/>
            </a:br>
            <a:r>
              <a:rPr lang="en-US" u="sng" dirty="0"/>
              <a:t>GSC Clarifying Bingo License Statute </a:t>
            </a:r>
          </a:p>
        </p:txBody>
      </p:sp>
      <p:sp>
        <p:nvSpPr>
          <p:cNvPr id="3" name="Content Placeholder 2">
            <a:extLst>
              <a:ext uri="{FF2B5EF4-FFF2-40B4-BE49-F238E27FC236}">
                <a16:creationId xmlns:a16="http://schemas.microsoft.com/office/drawing/2014/main" id="{EB8BE0C4-648E-497E-99FC-F766FD7E8679}"/>
              </a:ext>
            </a:extLst>
          </p:cNvPr>
          <p:cNvSpPr>
            <a:spLocks noGrp="1"/>
          </p:cNvSpPr>
          <p:nvPr>
            <p:ph idx="1"/>
          </p:nvPr>
        </p:nvSpPr>
        <p:spPr>
          <a:xfrm>
            <a:off x="457199" y="2133600"/>
            <a:ext cx="8494889" cy="4876800"/>
          </a:xfrm>
        </p:spPr>
        <p:txBody>
          <a:bodyPr>
            <a:normAutofit/>
          </a:bodyPr>
          <a:lstStyle/>
          <a:p>
            <a:r>
              <a:rPr lang="en-US" dirty="0"/>
              <a:t>Amends G.S. 14-309.7, G.S. 14- 309.11, and G.S. 14-309.14.</a:t>
            </a:r>
          </a:p>
          <a:p>
            <a:endParaRPr lang="en-US" dirty="0"/>
          </a:p>
          <a:p>
            <a:r>
              <a:rPr lang="en-US" dirty="0"/>
              <a:t>These amendments make the Alcohol Law Enforcement Division of the North Carolina Department of Public Safety responsible for issuing bingo licenses, annual or semiannual bingo game limited occasion permits, and beach bingo licenses.</a:t>
            </a:r>
          </a:p>
        </p:txBody>
      </p:sp>
      <p:sp>
        <p:nvSpPr>
          <p:cNvPr id="5" name="Slide Number Placeholder 4">
            <a:extLst>
              <a:ext uri="{FF2B5EF4-FFF2-40B4-BE49-F238E27FC236}">
                <a16:creationId xmlns:a16="http://schemas.microsoft.com/office/drawing/2014/main" id="{D3EA0E56-5F69-4A2E-A33C-2762B2224D4D}"/>
              </a:ext>
            </a:extLst>
          </p:cNvPr>
          <p:cNvSpPr>
            <a:spLocks noGrp="1"/>
          </p:cNvSpPr>
          <p:nvPr>
            <p:ph type="sldNum" sz="quarter" idx="12"/>
          </p:nvPr>
        </p:nvSpPr>
        <p:spPr/>
        <p:txBody>
          <a:bodyPr/>
          <a:lstStyle/>
          <a:p>
            <a:fld id="{0CFEC368-1D7A-4F81-ABF6-AE0E36BAF64C}" type="slidenum">
              <a:rPr lang="en-US" smtClean="0"/>
              <a:pPr/>
              <a:t>73</a:t>
            </a:fld>
            <a:endParaRPr lang="en-US" dirty="0"/>
          </a:p>
        </p:txBody>
      </p:sp>
    </p:spTree>
    <p:extLst>
      <p:ext uri="{BB962C8B-B14F-4D97-AF65-F5344CB8AC3E}">
        <p14:creationId xmlns:p14="http://schemas.microsoft.com/office/powerpoint/2010/main" val="438807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3313-E371-4DCD-9A47-A39538335167}"/>
              </a:ext>
            </a:extLst>
          </p:cNvPr>
          <p:cNvSpPr>
            <a:spLocks noGrp="1"/>
          </p:cNvSpPr>
          <p:nvPr>
            <p:ph type="title"/>
          </p:nvPr>
        </p:nvSpPr>
        <p:spPr>
          <a:xfrm>
            <a:off x="457200" y="457200"/>
            <a:ext cx="8229600" cy="990600"/>
          </a:xfrm>
        </p:spPr>
        <p:txBody>
          <a:bodyPr>
            <a:normAutofit fontScale="90000"/>
          </a:bodyPr>
          <a:lstStyle/>
          <a:p>
            <a:pPr algn="ctr"/>
            <a:r>
              <a:rPr lang="en-US" dirty="0"/>
              <a:t>House Bill 1064 (continued)  </a:t>
            </a:r>
            <a:br>
              <a:rPr lang="en-US" dirty="0"/>
            </a:br>
            <a:r>
              <a:rPr lang="en-US" u="sng" dirty="0"/>
              <a:t>GSC Clarifying Bingo License Statute </a:t>
            </a:r>
          </a:p>
        </p:txBody>
      </p:sp>
      <p:sp>
        <p:nvSpPr>
          <p:cNvPr id="3" name="Content Placeholder 2">
            <a:extLst>
              <a:ext uri="{FF2B5EF4-FFF2-40B4-BE49-F238E27FC236}">
                <a16:creationId xmlns:a16="http://schemas.microsoft.com/office/drawing/2014/main" id="{EB8BE0C4-648E-497E-99FC-F766FD7E8679}"/>
              </a:ext>
            </a:extLst>
          </p:cNvPr>
          <p:cNvSpPr>
            <a:spLocks noGrp="1"/>
          </p:cNvSpPr>
          <p:nvPr>
            <p:ph idx="1"/>
          </p:nvPr>
        </p:nvSpPr>
        <p:spPr>
          <a:xfrm>
            <a:off x="457200" y="1676400"/>
            <a:ext cx="8472311" cy="4876800"/>
          </a:xfrm>
        </p:spPr>
        <p:txBody>
          <a:bodyPr>
            <a:normAutofit/>
          </a:bodyPr>
          <a:lstStyle/>
          <a:p>
            <a:pPr marL="0" indent="0">
              <a:buNone/>
            </a:pPr>
            <a:r>
              <a:rPr lang="en-US" dirty="0"/>
              <a:t> </a:t>
            </a:r>
          </a:p>
          <a:p>
            <a:r>
              <a:rPr lang="en-US" dirty="0"/>
              <a:t>Previously, the North Carolina State Bureau of Investigation was responsible for the issuance of these licenses and permits.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a:buFontTx/>
              <a:buChar char="-"/>
            </a:pPr>
            <a:r>
              <a:rPr lang="en-US" u="sng" dirty="0"/>
              <a:t>Effective</a:t>
            </a:r>
            <a:r>
              <a:rPr lang="en-US" dirty="0"/>
              <a:t>: October 1, 2020 and applies to applications</a:t>
            </a:r>
          </a:p>
          <a:p>
            <a:pPr marL="0" indent="0">
              <a:buNone/>
            </a:pPr>
            <a:r>
              <a:rPr lang="en-US" dirty="0"/>
              <a:t>  submitted on or after that date. </a:t>
            </a:r>
          </a:p>
        </p:txBody>
      </p:sp>
      <p:sp>
        <p:nvSpPr>
          <p:cNvPr id="5" name="Slide Number Placeholder 4">
            <a:extLst>
              <a:ext uri="{FF2B5EF4-FFF2-40B4-BE49-F238E27FC236}">
                <a16:creationId xmlns:a16="http://schemas.microsoft.com/office/drawing/2014/main" id="{D3EA0E56-5F69-4A2E-A33C-2762B2224D4D}"/>
              </a:ext>
            </a:extLst>
          </p:cNvPr>
          <p:cNvSpPr>
            <a:spLocks noGrp="1"/>
          </p:cNvSpPr>
          <p:nvPr>
            <p:ph type="sldNum" sz="quarter" idx="12"/>
          </p:nvPr>
        </p:nvSpPr>
        <p:spPr/>
        <p:txBody>
          <a:bodyPr/>
          <a:lstStyle/>
          <a:p>
            <a:fld id="{0CFEC368-1D7A-4F81-ABF6-AE0E36BAF64C}" type="slidenum">
              <a:rPr lang="en-US" smtClean="0"/>
              <a:pPr/>
              <a:t>74</a:t>
            </a:fld>
            <a:endParaRPr lang="en-US" dirty="0"/>
          </a:p>
        </p:txBody>
      </p:sp>
    </p:spTree>
    <p:extLst>
      <p:ext uri="{BB962C8B-B14F-4D97-AF65-F5344CB8AC3E}">
        <p14:creationId xmlns:p14="http://schemas.microsoft.com/office/powerpoint/2010/main" val="1893983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56C4-27BB-4CBA-87FE-13D107C5F5AE}"/>
              </a:ext>
            </a:extLst>
          </p:cNvPr>
          <p:cNvSpPr>
            <a:spLocks noGrp="1"/>
          </p:cNvSpPr>
          <p:nvPr>
            <p:ph type="title"/>
          </p:nvPr>
        </p:nvSpPr>
        <p:spPr>
          <a:xfrm>
            <a:off x="457200" y="457200"/>
            <a:ext cx="8229600" cy="990600"/>
          </a:xfrm>
        </p:spPr>
        <p:txBody>
          <a:bodyPr>
            <a:normAutofit fontScale="90000"/>
          </a:bodyPr>
          <a:lstStyle/>
          <a:p>
            <a:pPr algn="ctr"/>
            <a:r>
              <a:rPr lang="en-US" dirty="0"/>
              <a:t>House Bill 1157</a:t>
            </a:r>
            <a:br>
              <a:rPr lang="en-US" dirty="0"/>
            </a:br>
            <a:r>
              <a:rPr lang="en-US" u="sng" dirty="0"/>
              <a:t>Abolish Coroner in Various Counties</a:t>
            </a:r>
          </a:p>
        </p:txBody>
      </p:sp>
      <p:sp>
        <p:nvSpPr>
          <p:cNvPr id="3" name="Content Placeholder 2">
            <a:extLst>
              <a:ext uri="{FF2B5EF4-FFF2-40B4-BE49-F238E27FC236}">
                <a16:creationId xmlns:a16="http://schemas.microsoft.com/office/drawing/2014/main" id="{C74EB0C6-9C7F-49F0-BCED-BF04D4A94065}"/>
              </a:ext>
            </a:extLst>
          </p:cNvPr>
          <p:cNvSpPr>
            <a:spLocks noGrp="1"/>
          </p:cNvSpPr>
          <p:nvPr>
            <p:ph idx="1"/>
          </p:nvPr>
        </p:nvSpPr>
        <p:spPr>
          <a:xfrm>
            <a:off x="304800" y="2057400"/>
            <a:ext cx="8658578" cy="4876800"/>
          </a:xfrm>
        </p:spPr>
        <p:txBody>
          <a:bodyPr/>
          <a:lstStyle/>
          <a:p>
            <a:r>
              <a:rPr lang="en-US" dirty="0">
                <a:solidFill>
                  <a:srgbClr val="000000"/>
                </a:solidFill>
                <a:ea typeface="Times New Roman" panose="02020603050405020304" pitchFamily="18" charset="0"/>
                <a:cs typeface="Times New Roman" panose="02020603050405020304" pitchFamily="18" charset="0"/>
              </a:rPr>
              <a:t>This is a local bill that applies only to Montgomery, Avery, Bladen and Hoke counties and that abolishes the office of coroner in these counties.    </a:t>
            </a:r>
          </a:p>
          <a:p>
            <a:pPr marL="0" indent="0">
              <a:buNone/>
            </a:pPr>
            <a:endParaRPr lang="en-US" dirty="0">
              <a:solidFill>
                <a:srgbClr val="000000"/>
              </a:solidFill>
              <a:ea typeface="Times New Roman" panose="02020603050405020304" pitchFamily="18" charset="0"/>
              <a:cs typeface="Times New Roman" panose="02020603050405020304" pitchFamily="18" charset="0"/>
            </a:endParaRPr>
          </a:p>
          <a:p>
            <a:r>
              <a:rPr lang="en-US" dirty="0">
                <a:solidFill>
                  <a:srgbClr val="000000"/>
                </a:solidFill>
                <a:effectLst/>
                <a:ea typeface="Calibri" panose="020F0502020204030204" pitchFamily="34" charset="0"/>
              </a:rPr>
              <a:t>Effective June 17, 2020, the office of coroner in Montgomery County is abolished.</a:t>
            </a:r>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5E93150-9053-4B67-89EB-47742BB5CC98}"/>
              </a:ext>
            </a:extLst>
          </p:cNvPr>
          <p:cNvSpPr>
            <a:spLocks noGrp="1"/>
          </p:cNvSpPr>
          <p:nvPr>
            <p:ph type="sldNum" sz="quarter" idx="12"/>
          </p:nvPr>
        </p:nvSpPr>
        <p:spPr/>
        <p:txBody>
          <a:bodyPr/>
          <a:lstStyle/>
          <a:p>
            <a:fld id="{0CFEC368-1D7A-4F81-ABF6-AE0E36BAF64C}" type="slidenum">
              <a:rPr lang="en-US" smtClean="0"/>
              <a:pPr/>
              <a:t>75</a:t>
            </a:fld>
            <a:endParaRPr lang="en-US" dirty="0"/>
          </a:p>
        </p:txBody>
      </p:sp>
    </p:spTree>
    <p:extLst>
      <p:ext uri="{BB962C8B-B14F-4D97-AF65-F5344CB8AC3E}">
        <p14:creationId xmlns:p14="http://schemas.microsoft.com/office/powerpoint/2010/main" val="38759324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56C4-27BB-4CBA-87FE-13D107C5F5AE}"/>
              </a:ext>
            </a:extLst>
          </p:cNvPr>
          <p:cNvSpPr>
            <a:spLocks noGrp="1"/>
          </p:cNvSpPr>
          <p:nvPr>
            <p:ph type="title"/>
          </p:nvPr>
        </p:nvSpPr>
        <p:spPr>
          <a:xfrm>
            <a:off x="457200" y="457200"/>
            <a:ext cx="8229600" cy="990600"/>
          </a:xfrm>
        </p:spPr>
        <p:txBody>
          <a:bodyPr>
            <a:normAutofit fontScale="90000"/>
          </a:bodyPr>
          <a:lstStyle/>
          <a:p>
            <a:pPr algn="ctr"/>
            <a:r>
              <a:rPr lang="en-US" dirty="0"/>
              <a:t>House Bill 1157 (continued) </a:t>
            </a:r>
            <a:br>
              <a:rPr lang="en-US" dirty="0"/>
            </a:br>
            <a:r>
              <a:rPr lang="en-US" u="sng" dirty="0"/>
              <a:t>Abolish Coroner in Various Counties</a:t>
            </a:r>
          </a:p>
        </p:txBody>
      </p:sp>
      <p:sp>
        <p:nvSpPr>
          <p:cNvPr id="3" name="Content Placeholder 2">
            <a:extLst>
              <a:ext uri="{FF2B5EF4-FFF2-40B4-BE49-F238E27FC236}">
                <a16:creationId xmlns:a16="http://schemas.microsoft.com/office/drawing/2014/main" id="{C74EB0C6-9C7F-49F0-BCED-BF04D4A94065}"/>
              </a:ext>
            </a:extLst>
          </p:cNvPr>
          <p:cNvSpPr>
            <a:spLocks noGrp="1"/>
          </p:cNvSpPr>
          <p:nvPr>
            <p:ph idx="1"/>
          </p:nvPr>
        </p:nvSpPr>
        <p:spPr>
          <a:xfrm>
            <a:off x="282222" y="2362200"/>
            <a:ext cx="8839200" cy="4876800"/>
          </a:xfrm>
        </p:spPr>
        <p:txBody>
          <a:bodyPr/>
          <a:lstStyle/>
          <a:p>
            <a:r>
              <a:rPr lang="en-US" dirty="0">
                <a:solidFill>
                  <a:srgbClr val="000000"/>
                </a:solidFill>
                <a:effectLst/>
                <a:ea typeface="Calibri" panose="020F0502020204030204" pitchFamily="34" charset="0"/>
              </a:rPr>
              <a:t>Effective January 1, 2021, the office of coroner in Avery, Bladen, and Hoke counties is abolished.</a:t>
            </a:r>
          </a:p>
          <a:p>
            <a:endParaRPr lang="en-US" dirty="0">
              <a:solidFill>
                <a:srgbClr val="000000"/>
              </a:solidFill>
              <a:ea typeface="Calibri" panose="020F0502020204030204" pitchFamily="34" charset="0"/>
            </a:endParaRPr>
          </a:p>
          <a:p>
            <a:r>
              <a:rPr lang="en-US" dirty="0">
                <a:effectLst/>
                <a:ea typeface="Times New Roman" panose="02020603050405020304" pitchFamily="18" charset="0"/>
              </a:rPr>
              <a:t>But, any coroner elected in the 2018 or 2020 general election in any of these counties will be allowed to finish the remainder of their current term</a:t>
            </a:r>
            <a:r>
              <a:rPr lang="en-US" dirty="0">
                <a:ea typeface="Times New Roman" panose="02020603050405020304" pitchFamily="18" charset="0"/>
              </a:rPr>
              <a:t>. </a:t>
            </a:r>
            <a:r>
              <a:rPr lang="en-US" dirty="0">
                <a:effectLst/>
                <a:ea typeface="Times New Roman" panose="02020603050405020304" pitchFamily="18" charset="0"/>
              </a:rPr>
              <a:t> </a:t>
            </a:r>
          </a:p>
          <a:p>
            <a:endParaRPr lang="en-US" dirty="0">
              <a:solidFill>
                <a:srgbClr val="000000"/>
              </a:solidFill>
              <a:effectLst/>
              <a:ea typeface="Calibri" panose="020F0502020204030204" pitchFamily="34" charset="0"/>
            </a:endParaRPr>
          </a:p>
          <a:p>
            <a:endParaRPr lang="en-US" dirty="0">
              <a:solidFill>
                <a:srgbClr val="000000"/>
              </a:solidFill>
              <a:effectLst/>
              <a:ea typeface="Calibri" panose="020F0502020204030204" pitchFamily="34" charset="0"/>
            </a:endParaRPr>
          </a:p>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5E93150-9053-4B67-89EB-47742BB5CC98}"/>
              </a:ext>
            </a:extLst>
          </p:cNvPr>
          <p:cNvSpPr>
            <a:spLocks noGrp="1"/>
          </p:cNvSpPr>
          <p:nvPr>
            <p:ph type="sldNum" sz="quarter" idx="12"/>
          </p:nvPr>
        </p:nvSpPr>
        <p:spPr/>
        <p:txBody>
          <a:bodyPr/>
          <a:lstStyle/>
          <a:p>
            <a:fld id="{0CFEC368-1D7A-4F81-ABF6-AE0E36BAF64C}" type="slidenum">
              <a:rPr lang="en-US" smtClean="0"/>
              <a:pPr/>
              <a:t>76</a:t>
            </a:fld>
            <a:endParaRPr lang="en-US" dirty="0"/>
          </a:p>
        </p:txBody>
      </p:sp>
    </p:spTree>
    <p:extLst>
      <p:ext uri="{BB962C8B-B14F-4D97-AF65-F5344CB8AC3E}">
        <p14:creationId xmlns:p14="http://schemas.microsoft.com/office/powerpoint/2010/main" val="27270834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156C4-27BB-4CBA-87FE-13D107C5F5AE}"/>
              </a:ext>
            </a:extLst>
          </p:cNvPr>
          <p:cNvSpPr>
            <a:spLocks noGrp="1"/>
          </p:cNvSpPr>
          <p:nvPr>
            <p:ph type="title"/>
          </p:nvPr>
        </p:nvSpPr>
        <p:spPr>
          <a:xfrm>
            <a:off x="457200" y="457200"/>
            <a:ext cx="8229600" cy="990600"/>
          </a:xfrm>
        </p:spPr>
        <p:txBody>
          <a:bodyPr>
            <a:normAutofit fontScale="90000"/>
          </a:bodyPr>
          <a:lstStyle/>
          <a:p>
            <a:pPr algn="ctr"/>
            <a:r>
              <a:rPr lang="en-US" dirty="0"/>
              <a:t>House Bill 1157 (continued) </a:t>
            </a:r>
            <a:br>
              <a:rPr lang="en-US" dirty="0"/>
            </a:br>
            <a:r>
              <a:rPr lang="en-US" u="sng" dirty="0"/>
              <a:t>Abolish Coroner in Various Counties</a:t>
            </a:r>
          </a:p>
        </p:txBody>
      </p:sp>
      <p:sp>
        <p:nvSpPr>
          <p:cNvPr id="3" name="Content Placeholder 2">
            <a:extLst>
              <a:ext uri="{FF2B5EF4-FFF2-40B4-BE49-F238E27FC236}">
                <a16:creationId xmlns:a16="http://schemas.microsoft.com/office/drawing/2014/main" id="{C74EB0C6-9C7F-49F0-BCED-BF04D4A94065}"/>
              </a:ext>
            </a:extLst>
          </p:cNvPr>
          <p:cNvSpPr>
            <a:spLocks noGrp="1"/>
          </p:cNvSpPr>
          <p:nvPr>
            <p:ph idx="1"/>
          </p:nvPr>
        </p:nvSpPr>
        <p:spPr>
          <a:xfrm>
            <a:off x="304800" y="2057400"/>
            <a:ext cx="8839200" cy="4876800"/>
          </a:xfrm>
        </p:spPr>
        <p:txBody>
          <a:bodyPr/>
          <a:lstStyle/>
          <a:p>
            <a:r>
              <a:rPr lang="en-US" dirty="0">
                <a:solidFill>
                  <a:srgbClr val="000000"/>
                </a:solidFill>
                <a:effectLst/>
                <a:ea typeface="Times New Roman" panose="02020603050405020304" pitchFamily="18" charset="0"/>
              </a:rPr>
              <a:t>If a vacancy in the office of coroner should occur following the 2018 or 2020 general election in any of these counties, a new coroner may be appointed to fulfill the remainder of the term. </a:t>
            </a:r>
          </a:p>
          <a:p>
            <a:pPr marL="0" indent="0">
              <a:buNone/>
            </a:pPr>
            <a:endParaRPr lang="en-US" dirty="0">
              <a:solidFill>
                <a:srgbClr val="000000"/>
              </a:solidFill>
            </a:endParaRPr>
          </a:p>
          <a:p>
            <a:r>
              <a:rPr lang="en-US" u="sng" dirty="0">
                <a:solidFill>
                  <a:srgbClr val="000000"/>
                </a:solidFill>
              </a:rPr>
              <a:t>Note</a:t>
            </a:r>
            <a:r>
              <a:rPr lang="en-US" dirty="0">
                <a:solidFill>
                  <a:srgbClr val="000000"/>
                </a:solidFill>
              </a:rPr>
              <a:t>: Yadkin County </a:t>
            </a:r>
            <a:r>
              <a:rPr lang="en-US" u="none" strike="noStrike" dirty="0">
                <a:solidFill>
                  <a:srgbClr val="000000"/>
                </a:solidFill>
                <a:effectLst/>
                <a:ea typeface="Times New Roman" panose="02020603050405020304" pitchFamily="18" charset="0"/>
                <a:cs typeface="Times New Roman" panose="02020603050405020304" pitchFamily="18" charset="0"/>
              </a:rPr>
              <a:t>will be the only county remaining to have an office of coroner once the counties listed above have their office of coroner abolished pursuant to the effective dates noted above and the fulfillment of any remaining terms of office. </a:t>
            </a:r>
            <a:endParaRPr lang="en-US" dirty="0">
              <a:solidFill>
                <a:srgbClr val="000000"/>
              </a:solidFill>
            </a:endParaRP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5E93150-9053-4B67-89EB-47742BB5CC98}"/>
              </a:ext>
            </a:extLst>
          </p:cNvPr>
          <p:cNvSpPr>
            <a:spLocks noGrp="1"/>
          </p:cNvSpPr>
          <p:nvPr>
            <p:ph type="sldNum" sz="quarter" idx="12"/>
          </p:nvPr>
        </p:nvSpPr>
        <p:spPr/>
        <p:txBody>
          <a:bodyPr/>
          <a:lstStyle/>
          <a:p>
            <a:fld id="{0CFEC368-1D7A-4F81-ABF6-AE0E36BAF64C}" type="slidenum">
              <a:rPr lang="en-US" smtClean="0"/>
              <a:pPr/>
              <a:t>77</a:t>
            </a:fld>
            <a:endParaRPr lang="en-US" dirty="0"/>
          </a:p>
        </p:txBody>
      </p:sp>
    </p:spTree>
    <p:extLst>
      <p:ext uri="{BB962C8B-B14F-4D97-AF65-F5344CB8AC3E}">
        <p14:creationId xmlns:p14="http://schemas.microsoft.com/office/powerpoint/2010/main" val="4043507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882A-CC30-48D6-B37B-DF9B6B5E8C20}"/>
              </a:ext>
            </a:extLst>
          </p:cNvPr>
          <p:cNvSpPr>
            <a:spLocks noGrp="1"/>
          </p:cNvSpPr>
          <p:nvPr>
            <p:ph type="title"/>
          </p:nvPr>
        </p:nvSpPr>
        <p:spPr>
          <a:xfrm>
            <a:off x="381000" y="398639"/>
            <a:ext cx="8382000" cy="990600"/>
          </a:xfrm>
        </p:spPr>
        <p:txBody>
          <a:bodyPr>
            <a:noAutofit/>
          </a:bodyPr>
          <a:lstStyle/>
          <a:p>
            <a:pPr algn="ctr"/>
            <a:r>
              <a:rPr lang="en-US" sz="3200" dirty="0"/>
              <a:t>House Bill 1157 (continued) </a:t>
            </a:r>
            <a:br>
              <a:rPr lang="en-US" sz="3200" dirty="0"/>
            </a:br>
            <a:r>
              <a:rPr lang="en-US" sz="3200" u="sng" dirty="0"/>
              <a:t>Abolish Coroner in Various Counties</a:t>
            </a:r>
            <a:endParaRPr lang="en-US" sz="3200" dirty="0"/>
          </a:p>
        </p:txBody>
      </p:sp>
      <p:sp>
        <p:nvSpPr>
          <p:cNvPr id="3" name="Content Placeholder 2">
            <a:extLst>
              <a:ext uri="{FF2B5EF4-FFF2-40B4-BE49-F238E27FC236}">
                <a16:creationId xmlns:a16="http://schemas.microsoft.com/office/drawing/2014/main" id="{DD4339BB-C16C-4961-B128-9EAA092E5749}"/>
              </a:ext>
            </a:extLst>
          </p:cNvPr>
          <p:cNvSpPr>
            <a:spLocks noGrp="1"/>
          </p:cNvSpPr>
          <p:nvPr>
            <p:ph idx="1"/>
          </p:nvPr>
        </p:nvSpPr>
        <p:spPr>
          <a:xfrm>
            <a:off x="304800" y="1426521"/>
            <a:ext cx="8763000" cy="4876800"/>
          </a:xfrm>
        </p:spPr>
        <p:txBody>
          <a:bodyPr/>
          <a:lstStyle/>
          <a:p>
            <a:r>
              <a:rPr lang="en-US" dirty="0"/>
              <a:t>The abolishment of the office of coroner in a county is important because of the potential for a vacancy in the Office of Sheriff. </a:t>
            </a:r>
          </a:p>
          <a:p>
            <a:pPr marL="0" indent="0">
              <a:buNone/>
            </a:pPr>
            <a:endParaRPr lang="en-US" dirty="0"/>
          </a:p>
          <a:p>
            <a:r>
              <a:rPr lang="en-US" dirty="0"/>
              <a:t>G.S. §§ 162-5 and 162-5.1 address who “performs all the duties of the sheriff” in the event a vacancy occurs in the Office of Sheriff.  </a:t>
            </a:r>
          </a:p>
          <a:p>
            <a:endParaRPr lang="en-US" dirty="0"/>
          </a:p>
          <a:p>
            <a:r>
              <a:rPr lang="en-US" dirty="0"/>
              <a:t>Both statutes are similar, so we will focus on G.S. 162-5 and then explain briefly at the end of the presentation how G.S. 162-5.1 is different.         </a:t>
            </a:r>
          </a:p>
          <a:p>
            <a:pPr marL="0" indent="0">
              <a:buNone/>
            </a:pPr>
            <a:endParaRPr lang="en-US" dirty="0"/>
          </a:p>
          <a:p>
            <a:pPr marL="0" indent="0">
              <a:spcBef>
                <a:spcPts val="0"/>
              </a:spcBef>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BC9DAE44-58CC-4526-A67F-3297A9C5BC20}"/>
              </a:ext>
            </a:extLst>
          </p:cNvPr>
          <p:cNvSpPr>
            <a:spLocks noGrp="1"/>
          </p:cNvSpPr>
          <p:nvPr>
            <p:ph type="sldNum" sz="quarter" idx="12"/>
          </p:nvPr>
        </p:nvSpPr>
        <p:spPr/>
        <p:txBody>
          <a:bodyPr/>
          <a:lstStyle/>
          <a:p>
            <a:fld id="{42BEFD69-87E1-48B5-9497-771B3409B648}" type="slidenum">
              <a:rPr lang="en-US" smtClean="0"/>
              <a:pPr/>
              <a:t>78</a:t>
            </a:fld>
            <a:endParaRPr lang="en-US" dirty="0"/>
          </a:p>
        </p:txBody>
      </p:sp>
    </p:spTree>
    <p:extLst>
      <p:ext uri="{BB962C8B-B14F-4D97-AF65-F5344CB8AC3E}">
        <p14:creationId xmlns:p14="http://schemas.microsoft.com/office/powerpoint/2010/main" val="21268394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882A-CC30-48D6-B37B-DF9B6B5E8C20}"/>
              </a:ext>
            </a:extLst>
          </p:cNvPr>
          <p:cNvSpPr>
            <a:spLocks noGrp="1"/>
          </p:cNvSpPr>
          <p:nvPr>
            <p:ph type="title"/>
          </p:nvPr>
        </p:nvSpPr>
        <p:spPr>
          <a:xfrm>
            <a:off x="381000" y="533400"/>
            <a:ext cx="8382000" cy="990600"/>
          </a:xfrm>
        </p:spPr>
        <p:txBody>
          <a:bodyPr>
            <a:noAutofit/>
          </a:bodyPr>
          <a:lstStyle/>
          <a:p>
            <a:pPr algn="ctr"/>
            <a:r>
              <a:rPr lang="en-US" sz="3600" dirty="0"/>
              <a:t>House Bill 1157 (continued) </a:t>
            </a:r>
            <a:br>
              <a:rPr lang="en-US" sz="3600" dirty="0"/>
            </a:br>
            <a:r>
              <a:rPr lang="en-US" sz="3600" u="sng" dirty="0"/>
              <a:t>Abolish Coroner in Various Counties</a:t>
            </a:r>
            <a:endParaRPr lang="en-US" sz="3600" dirty="0"/>
          </a:p>
        </p:txBody>
      </p:sp>
      <p:sp>
        <p:nvSpPr>
          <p:cNvPr id="3" name="Content Placeholder 2">
            <a:extLst>
              <a:ext uri="{FF2B5EF4-FFF2-40B4-BE49-F238E27FC236}">
                <a16:creationId xmlns:a16="http://schemas.microsoft.com/office/drawing/2014/main" id="{DD4339BB-C16C-4961-B128-9EAA092E5749}"/>
              </a:ext>
            </a:extLst>
          </p:cNvPr>
          <p:cNvSpPr>
            <a:spLocks noGrp="1"/>
          </p:cNvSpPr>
          <p:nvPr>
            <p:ph idx="1"/>
          </p:nvPr>
        </p:nvSpPr>
        <p:spPr>
          <a:xfrm>
            <a:off x="457200" y="1986379"/>
            <a:ext cx="8229600" cy="4876800"/>
          </a:xfrm>
        </p:spPr>
        <p:txBody>
          <a:bodyPr/>
          <a:lstStyle/>
          <a:p>
            <a:r>
              <a:rPr lang="en-US" dirty="0"/>
              <a:t>G.S. 162-5.      </a:t>
            </a:r>
          </a:p>
          <a:p>
            <a:endParaRPr lang="en-US" dirty="0"/>
          </a:p>
          <a:p>
            <a:r>
              <a:rPr lang="en-US" dirty="0"/>
              <a:t>In the event a vacancy occurs in the Office of Sheriff, the elected coroner of the county shall perform all the duties of sheriff until the </a:t>
            </a:r>
            <a:r>
              <a:rPr lang="en-US" u="sng" dirty="0"/>
              <a:t>county commissioners</a:t>
            </a:r>
            <a:r>
              <a:rPr lang="en-US" dirty="0"/>
              <a:t> “elect a sheriff” to fill the vacancy for the residue of the term.</a:t>
            </a:r>
          </a:p>
          <a:p>
            <a:endParaRPr lang="en-US" dirty="0"/>
          </a:p>
          <a:p>
            <a:r>
              <a:rPr lang="en-US" dirty="0"/>
              <a:t>So who performs the duties of the sheriff during the vacancy if there is no county coroner?        </a:t>
            </a:r>
          </a:p>
          <a:p>
            <a:pPr marL="0" indent="0">
              <a:buNone/>
            </a:pPr>
            <a:endParaRPr lang="en-US" dirty="0"/>
          </a:p>
          <a:p>
            <a:pPr marL="0" indent="0">
              <a:spcBef>
                <a:spcPts val="0"/>
              </a:spcBef>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3A97A931-0F50-49FC-B208-C36504FA6E0A}"/>
              </a:ext>
            </a:extLst>
          </p:cNvPr>
          <p:cNvSpPr>
            <a:spLocks noGrp="1"/>
          </p:cNvSpPr>
          <p:nvPr>
            <p:ph type="sldNum" sz="quarter" idx="12"/>
          </p:nvPr>
        </p:nvSpPr>
        <p:spPr/>
        <p:txBody>
          <a:bodyPr/>
          <a:lstStyle/>
          <a:p>
            <a:fld id="{42BEFD69-87E1-48B5-9497-771B3409B648}" type="slidenum">
              <a:rPr lang="en-US" smtClean="0"/>
              <a:pPr/>
              <a:t>79</a:t>
            </a:fld>
            <a:endParaRPr lang="en-US" dirty="0"/>
          </a:p>
        </p:txBody>
      </p:sp>
    </p:spTree>
    <p:extLst>
      <p:ext uri="{BB962C8B-B14F-4D97-AF65-F5344CB8AC3E}">
        <p14:creationId xmlns:p14="http://schemas.microsoft.com/office/powerpoint/2010/main" val="244257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dirty="0"/>
              <a:t>Final Legislative Report Available Online</a:t>
            </a:r>
          </a:p>
        </p:txBody>
      </p:sp>
      <p:sp>
        <p:nvSpPr>
          <p:cNvPr id="3" name="Content Placeholder 2"/>
          <p:cNvSpPr>
            <a:spLocks noGrp="1"/>
          </p:cNvSpPr>
          <p:nvPr>
            <p:ph idx="1"/>
          </p:nvPr>
        </p:nvSpPr>
        <p:spPr>
          <a:xfrm>
            <a:off x="457200" y="1676400"/>
            <a:ext cx="8229600" cy="4800600"/>
          </a:xfrm>
        </p:spPr>
        <p:txBody>
          <a:bodyPr/>
          <a:lstStyle/>
          <a:p>
            <a:pPr marL="0" indent="0">
              <a:buNone/>
            </a:pP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F90DD891-321C-452E-B094-410654376C5B}"/>
              </a:ext>
            </a:extLst>
          </p:cNvPr>
          <p:cNvSpPr>
            <a:spLocks noGrp="1"/>
          </p:cNvSpPr>
          <p:nvPr>
            <p:ph type="sldNum" sz="quarter" idx="12"/>
          </p:nvPr>
        </p:nvSpPr>
        <p:spPr/>
        <p:txBody>
          <a:bodyPr/>
          <a:lstStyle/>
          <a:p>
            <a:fld id="{0CFEC368-1D7A-4F81-ABF6-AE0E36BAF64C}" type="slidenum">
              <a:rPr lang="en-US" smtClean="0"/>
              <a:pPr/>
              <a:t>8</a:t>
            </a:fld>
            <a:endParaRPr lang="en-US" dirty="0"/>
          </a:p>
        </p:txBody>
      </p:sp>
      <p:pic>
        <p:nvPicPr>
          <p:cNvPr id="4" name="Picture 3">
            <a:extLst>
              <a:ext uri="{FF2B5EF4-FFF2-40B4-BE49-F238E27FC236}">
                <a16:creationId xmlns:a16="http://schemas.microsoft.com/office/drawing/2014/main" id="{708655FC-0F52-45BC-81EA-6637D0A4B1D0}"/>
              </a:ext>
            </a:extLst>
          </p:cNvPr>
          <p:cNvPicPr>
            <a:picLocks noChangeAspect="1"/>
          </p:cNvPicPr>
          <p:nvPr/>
        </p:nvPicPr>
        <p:blipFill>
          <a:blip r:embed="rId2"/>
          <a:stretch>
            <a:fillRect/>
          </a:stretch>
        </p:blipFill>
        <p:spPr>
          <a:xfrm>
            <a:off x="2767252" y="1295400"/>
            <a:ext cx="3609495" cy="4648200"/>
          </a:xfrm>
          <a:prstGeom prst="rect">
            <a:avLst/>
          </a:prstGeom>
          <a:ln>
            <a:solidFill>
              <a:schemeClr val="accent1"/>
            </a:solidFill>
          </a:ln>
        </p:spPr>
      </p:pic>
    </p:spTree>
    <p:extLst>
      <p:ext uri="{BB962C8B-B14F-4D97-AF65-F5344CB8AC3E}">
        <p14:creationId xmlns:p14="http://schemas.microsoft.com/office/powerpoint/2010/main" val="2044908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882A-CC30-48D6-B37B-DF9B6B5E8C20}"/>
              </a:ext>
            </a:extLst>
          </p:cNvPr>
          <p:cNvSpPr>
            <a:spLocks noGrp="1"/>
          </p:cNvSpPr>
          <p:nvPr>
            <p:ph type="title"/>
          </p:nvPr>
        </p:nvSpPr>
        <p:spPr>
          <a:xfrm>
            <a:off x="381000" y="533400"/>
            <a:ext cx="8382000" cy="990600"/>
          </a:xfrm>
        </p:spPr>
        <p:txBody>
          <a:bodyPr>
            <a:noAutofit/>
          </a:bodyPr>
          <a:lstStyle/>
          <a:p>
            <a:pPr algn="ctr"/>
            <a:r>
              <a:rPr lang="en-US" sz="3600" dirty="0"/>
              <a:t>House Bill 1157 (continued) </a:t>
            </a:r>
            <a:br>
              <a:rPr lang="en-US" sz="3600" dirty="0"/>
            </a:br>
            <a:r>
              <a:rPr lang="en-US" sz="3600" u="sng" dirty="0"/>
              <a:t>Abolish Coroner in Various Counties</a:t>
            </a:r>
            <a:endParaRPr lang="en-US" sz="3600" dirty="0"/>
          </a:p>
        </p:txBody>
      </p:sp>
      <p:sp>
        <p:nvSpPr>
          <p:cNvPr id="3" name="Content Placeholder 2">
            <a:extLst>
              <a:ext uri="{FF2B5EF4-FFF2-40B4-BE49-F238E27FC236}">
                <a16:creationId xmlns:a16="http://schemas.microsoft.com/office/drawing/2014/main" id="{DD4339BB-C16C-4961-B128-9EAA092E5749}"/>
              </a:ext>
            </a:extLst>
          </p:cNvPr>
          <p:cNvSpPr>
            <a:spLocks noGrp="1"/>
          </p:cNvSpPr>
          <p:nvPr>
            <p:ph idx="1"/>
          </p:nvPr>
        </p:nvSpPr>
        <p:spPr>
          <a:xfrm>
            <a:off x="304800" y="2209800"/>
            <a:ext cx="8763000" cy="4876800"/>
          </a:xfrm>
        </p:spPr>
        <p:txBody>
          <a:bodyPr/>
          <a:lstStyle/>
          <a:p>
            <a:r>
              <a:rPr lang="en-US" dirty="0"/>
              <a:t>G.S. 162-5 (continued).      </a:t>
            </a:r>
          </a:p>
          <a:p>
            <a:endParaRPr lang="en-US" dirty="0"/>
          </a:p>
          <a:p>
            <a:r>
              <a:rPr lang="en-US" dirty="0"/>
              <a:t>If there is no county coroner, the </a:t>
            </a:r>
            <a:r>
              <a:rPr lang="en-US" u="sng" dirty="0"/>
              <a:t>chief deputy</a:t>
            </a:r>
            <a:r>
              <a:rPr lang="en-US" dirty="0"/>
              <a:t> shall perform all the duties of the sheriff and if no chief deputy has been designated, the “senior deputy in years of service shall perform all the duties of the sheriff” until the county commissioners fill the vacancy.          </a:t>
            </a:r>
          </a:p>
          <a:p>
            <a:pPr marL="0" indent="0">
              <a:buNone/>
            </a:pPr>
            <a:endParaRPr lang="en-US" dirty="0"/>
          </a:p>
          <a:p>
            <a:pPr marL="0" indent="0">
              <a:spcBef>
                <a:spcPts val="0"/>
              </a:spcBef>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F9C58EE-7721-4565-A7B7-E1A125CE78D3}"/>
              </a:ext>
            </a:extLst>
          </p:cNvPr>
          <p:cNvSpPr>
            <a:spLocks noGrp="1"/>
          </p:cNvSpPr>
          <p:nvPr>
            <p:ph type="sldNum" sz="quarter" idx="12"/>
          </p:nvPr>
        </p:nvSpPr>
        <p:spPr/>
        <p:txBody>
          <a:bodyPr/>
          <a:lstStyle/>
          <a:p>
            <a:fld id="{42BEFD69-87E1-48B5-9497-771B3409B648}" type="slidenum">
              <a:rPr lang="en-US" smtClean="0"/>
              <a:pPr/>
              <a:t>80</a:t>
            </a:fld>
            <a:endParaRPr lang="en-US" dirty="0"/>
          </a:p>
        </p:txBody>
      </p:sp>
    </p:spTree>
    <p:extLst>
      <p:ext uri="{BB962C8B-B14F-4D97-AF65-F5344CB8AC3E}">
        <p14:creationId xmlns:p14="http://schemas.microsoft.com/office/powerpoint/2010/main" val="18519315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882A-CC30-48D6-B37B-DF9B6B5E8C20}"/>
              </a:ext>
            </a:extLst>
          </p:cNvPr>
          <p:cNvSpPr>
            <a:spLocks noGrp="1"/>
          </p:cNvSpPr>
          <p:nvPr>
            <p:ph type="title"/>
          </p:nvPr>
        </p:nvSpPr>
        <p:spPr>
          <a:xfrm>
            <a:off x="381000" y="457200"/>
            <a:ext cx="8382000" cy="990600"/>
          </a:xfrm>
        </p:spPr>
        <p:txBody>
          <a:bodyPr>
            <a:noAutofit/>
          </a:bodyPr>
          <a:lstStyle/>
          <a:p>
            <a:pPr algn="ctr"/>
            <a:r>
              <a:rPr lang="en-US" sz="3600" dirty="0"/>
              <a:t>House Bill 1157 (continued) </a:t>
            </a:r>
            <a:br>
              <a:rPr lang="en-US" sz="3600" dirty="0"/>
            </a:br>
            <a:r>
              <a:rPr lang="en-US" sz="3600" u="sng" dirty="0"/>
              <a:t>Abolish Coroner in Various Counties</a:t>
            </a:r>
            <a:endParaRPr lang="en-US" sz="3600" dirty="0"/>
          </a:p>
        </p:txBody>
      </p:sp>
      <p:sp>
        <p:nvSpPr>
          <p:cNvPr id="3" name="Content Placeholder 2">
            <a:extLst>
              <a:ext uri="{FF2B5EF4-FFF2-40B4-BE49-F238E27FC236}">
                <a16:creationId xmlns:a16="http://schemas.microsoft.com/office/drawing/2014/main" id="{DD4339BB-C16C-4961-B128-9EAA092E5749}"/>
              </a:ext>
            </a:extLst>
          </p:cNvPr>
          <p:cNvSpPr>
            <a:spLocks noGrp="1"/>
          </p:cNvSpPr>
          <p:nvPr>
            <p:ph idx="1"/>
          </p:nvPr>
        </p:nvSpPr>
        <p:spPr>
          <a:xfrm>
            <a:off x="529701" y="1828800"/>
            <a:ext cx="8084598" cy="4876800"/>
          </a:xfrm>
        </p:spPr>
        <p:txBody>
          <a:bodyPr/>
          <a:lstStyle/>
          <a:p>
            <a:r>
              <a:rPr lang="en-US" dirty="0"/>
              <a:t>G.S. 162-5 (continued).      </a:t>
            </a:r>
          </a:p>
          <a:p>
            <a:endParaRPr lang="en-US" dirty="0"/>
          </a:p>
          <a:p>
            <a:r>
              <a:rPr lang="en-US" dirty="0"/>
              <a:t>REMEMBER that the person who “performs all the duties of the sheriff” does </a:t>
            </a:r>
            <a:r>
              <a:rPr lang="en-US" u="sng" dirty="0"/>
              <a:t>not</a:t>
            </a:r>
            <a:r>
              <a:rPr lang="en-US" dirty="0"/>
              <a:t> assume the role of sheriff and </a:t>
            </a:r>
            <a:r>
              <a:rPr lang="en-US" u="sng" dirty="0"/>
              <a:t>does not become the acting or interim sheriff</a:t>
            </a:r>
            <a:r>
              <a:rPr lang="en-US" dirty="0"/>
              <a:t>.</a:t>
            </a:r>
          </a:p>
          <a:p>
            <a:pPr marL="0" indent="0">
              <a:buNone/>
            </a:pPr>
            <a:r>
              <a:rPr lang="en-US" dirty="0"/>
              <a:t>  </a:t>
            </a:r>
          </a:p>
          <a:p>
            <a:r>
              <a:rPr lang="en-US" dirty="0"/>
              <a:t>This person merely “performs all the duties of the sheriff” during the period of the vacancy, which can be a permanent vacancy (such as retirement or death) or a temporary vacancy.       </a:t>
            </a:r>
          </a:p>
          <a:p>
            <a:pPr marL="0" indent="0">
              <a:buNone/>
            </a:pPr>
            <a:endParaRPr lang="en-US" dirty="0"/>
          </a:p>
          <a:p>
            <a:pPr marL="0" indent="0">
              <a:spcBef>
                <a:spcPts val="0"/>
              </a:spcBef>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8139DF37-D2DB-4209-8CBB-AF523FB51C43}"/>
              </a:ext>
            </a:extLst>
          </p:cNvPr>
          <p:cNvSpPr>
            <a:spLocks noGrp="1"/>
          </p:cNvSpPr>
          <p:nvPr>
            <p:ph type="sldNum" sz="quarter" idx="12"/>
          </p:nvPr>
        </p:nvSpPr>
        <p:spPr/>
        <p:txBody>
          <a:bodyPr/>
          <a:lstStyle/>
          <a:p>
            <a:fld id="{42BEFD69-87E1-48B5-9497-771B3409B648}" type="slidenum">
              <a:rPr lang="en-US" smtClean="0"/>
              <a:pPr/>
              <a:t>81</a:t>
            </a:fld>
            <a:endParaRPr lang="en-US" dirty="0"/>
          </a:p>
        </p:txBody>
      </p:sp>
    </p:spTree>
    <p:extLst>
      <p:ext uri="{BB962C8B-B14F-4D97-AF65-F5344CB8AC3E}">
        <p14:creationId xmlns:p14="http://schemas.microsoft.com/office/powerpoint/2010/main" val="32491441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FDBE-E45E-4108-8A39-C10D432C6DE5}"/>
              </a:ext>
            </a:extLst>
          </p:cNvPr>
          <p:cNvSpPr>
            <a:spLocks noGrp="1"/>
          </p:cNvSpPr>
          <p:nvPr>
            <p:ph type="title"/>
          </p:nvPr>
        </p:nvSpPr>
        <p:spPr>
          <a:xfrm>
            <a:off x="457200" y="457200"/>
            <a:ext cx="8229600" cy="990600"/>
          </a:xfrm>
        </p:spPr>
        <p:txBody>
          <a:bodyPr>
            <a:noAutofit/>
          </a:bodyPr>
          <a:lstStyle/>
          <a:p>
            <a:pPr algn="ctr"/>
            <a:r>
              <a:rPr lang="en-US" sz="3600" dirty="0"/>
              <a:t>House Bill 1157 (continued) </a:t>
            </a:r>
            <a:br>
              <a:rPr lang="en-US" sz="3600" dirty="0"/>
            </a:br>
            <a:r>
              <a:rPr lang="en-US" sz="3600" u="sng" dirty="0"/>
              <a:t>Abolish Coroner in Various Counties</a:t>
            </a:r>
            <a:endParaRPr lang="en-US" sz="3600" dirty="0"/>
          </a:p>
        </p:txBody>
      </p:sp>
      <p:sp>
        <p:nvSpPr>
          <p:cNvPr id="3" name="Content Placeholder 2">
            <a:extLst>
              <a:ext uri="{FF2B5EF4-FFF2-40B4-BE49-F238E27FC236}">
                <a16:creationId xmlns:a16="http://schemas.microsoft.com/office/drawing/2014/main" id="{D80A8FC2-0755-4DDB-812B-C9120D8A33C9}"/>
              </a:ext>
            </a:extLst>
          </p:cNvPr>
          <p:cNvSpPr>
            <a:spLocks noGrp="1"/>
          </p:cNvSpPr>
          <p:nvPr>
            <p:ph idx="1"/>
          </p:nvPr>
        </p:nvSpPr>
        <p:spPr>
          <a:xfrm>
            <a:off x="457200" y="2057400"/>
            <a:ext cx="8229600" cy="4876800"/>
          </a:xfrm>
        </p:spPr>
        <p:txBody>
          <a:bodyPr/>
          <a:lstStyle/>
          <a:p>
            <a:r>
              <a:rPr lang="en-US" dirty="0"/>
              <a:t>G.S. 162-5.1</a:t>
            </a:r>
          </a:p>
          <a:p>
            <a:pPr marL="0" indent="0">
              <a:buNone/>
            </a:pPr>
            <a:endParaRPr lang="en-US" dirty="0"/>
          </a:p>
          <a:p>
            <a:r>
              <a:rPr lang="en-US" dirty="0"/>
              <a:t>What about G.S. 162-5.1 that was mentioned earlier?</a:t>
            </a:r>
          </a:p>
          <a:p>
            <a:endParaRPr lang="en-US" dirty="0"/>
          </a:p>
          <a:p>
            <a:r>
              <a:rPr lang="en-US" dirty="0"/>
              <a:t>G.S. 162-5.1 only applies to the specific counties listed in this statute.  Those counties are, in alphabetical order:      </a:t>
            </a:r>
          </a:p>
        </p:txBody>
      </p:sp>
      <p:sp>
        <p:nvSpPr>
          <p:cNvPr id="5" name="Slide Number Placeholder 4">
            <a:extLst>
              <a:ext uri="{FF2B5EF4-FFF2-40B4-BE49-F238E27FC236}">
                <a16:creationId xmlns:a16="http://schemas.microsoft.com/office/drawing/2014/main" id="{77DB193F-0208-4866-94C7-FDDA9C756515}"/>
              </a:ext>
            </a:extLst>
          </p:cNvPr>
          <p:cNvSpPr>
            <a:spLocks noGrp="1"/>
          </p:cNvSpPr>
          <p:nvPr>
            <p:ph type="sldNum" sz="quarter" idx="12"/>
          </p:nvPr>
        </p:nvSpPr>
        <p:spPr/>
        <p:txBody>
          <a:bodyPr/>
          <a:lstStyle/>
          <a:p>
            <a:fld id="{42BEFD69-87E1-48B5-9497-771B3409B648}" type="slidenum">
              <a:rPr lang="en-US" smtClean="0"/>
              <a:pPr/>
              <a:t>82</a:t>
            </a:fld>
            <a:endParaRPr lang="en-US" dirty="0"/>
          </a:p>
        </p:txBody>
      </p:sp>
    </p:spTree>
    <p:extLst>
      <p:ext uri="{BB962C8B-B14F-4D97-AF65-F5344CB8AC3E}">
        <p14:creationId xmlns:p14="http://schemas.microsoft.com/office/powerpoint/2010/main" val="16307709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09BC-5ED6-4245-9434-67ED44E07F77}"/>
              </a:ext>
            </a:extLst>
          </p:cNvPr>
          <p:cNvSpPr>
            <a:spLocks noGrp="1"/>
          </p:cNvSpPr>
          <p:nvPr>
            <p:ph type="title"/>
          </p:nvPr>
        </p:nvSpPr>
        <p:spPr>
          <a:xfrm>
            <a:off x="457200" y="609600"/>
            <a:ext cx="8229600" cy="990600"/>
          </a:xfrm>
        </p:spPr>
        <p:txBody>
          <a:bodyPr>
            <a:noAutofit/>
          </a:bodyPr>
          <a:lstStyle/>
          <a:p>
            <a:pPr algn="ctr"/>
            <a:r>
              <a:rPr lang="en-US" sz="3600" dirty="0"/>
              <a:t>House Bill 1157 (continued) </a:t>
            </a:r>
            <a:br>
              <a:rPr lang="en-US" sz="3600" dirty="0"/>
            </a:br>
            <a:r>
              <a:rPr lang="en-US" sz="3600" u="sng" dirty="0"/>
              <a:t>Abolish Coroner in Various Counties</a:t>
            </a:r>
            <a:endParaRPr lang="en-US" sz="3600" dirty="0"/>
          </a:p>
        </p:txBody>
      </p:sp>
      <p:sp>
        <p:nvSpPr>
          <p:cNvPr id="3" name="Content Placeholder 2">
            <a:extLst>
              <a:ext uri="{FF2B5EF4-FFF2-40B4-BE49-F238E27FC236}">
                <a16:creationId xmlns:a16="http://schemas.microsoft.com/office/drawing/2014/main" id="{4974AA48-9E88-4B38-9AA1-3F9259A99CB1}"/>
              </a:ext>
            </a:extLst>
          </p:cNvPr>
          <p:cNvSpPr>
            <a:spLocks noGrp="1"/>
          </p:cNvSpPr>
          <p:nvPr>
            <p:ph idx="1"/>
          </p:nvPr>
        </p:nvSpPr>
        <p:spPr>
          <a:xfrm>
            <a:off x="533400" y="2286000"/>
            <a:ext cx="8229600" cy="4876800"/>
          </a:xfrm>
        </p:spPr>
        <p:txBody>
          <a:bodyPr>
            <a:normAutofit/>
          </a:bodyPr>
          <a:lstStyle/>
          <a:p>
            <a:r>
              <a:rPr lang="en-US" sz="2200" dirty="0"/>
              <a:t>Alamance, Alleghany, Avery, Beaufort, Brunswick, Buncombe, Cabarrus, Caldwell, Carteret, Cherokee, Clay, Davidson, Davie, Edgecombe, Forsyth, Gaston, Graham, Guilford, Haywood, Henderson, Hyde, Jackson, Lee, Lincoln, Madison, McDowell, Mecklenburg, Moore, New Hanover, Onslow, Pender, Polk, Randolph, Richmond, Rockingham, Rutherford, Sampson, Stokes, Surry, Transylvania, Wake, Washington, Wayne, and Yancey.  </a:t>
            </a:r>
          </a:p>
        </p:txBody>
      </p:sp>
      <p:sp>
        <p:nvSpPr>
          <p:cNvPr id="5" name="Slide Number Placeholder 4">
            <a:extLst>
              <a:ext uri="{FF2B5EF4-FFF2-40B4-BE49-F238E27FC236}">
                <a16:creationId xmlns:a16="http://schemas.microsoft.com/office/drawing/2014/main" id="{E5D74742-6A7C-4205-BFBA-D8CE348844B7}"/>
              </a:ext>
            </a:extLst>
          </p:cNvPr>
          <p:cNvSpPr>
            <a:spLocks noGrp="1"/>
          </p:cNvSpPr>
          <p:nvPr>
            <p:ph type="sldNum" sz="quarter" idx="12"/>
          </p:nvPr>
        </p:nvSpPr>
        <p:spPr/>
        <p:txBody>
          <a:bodyPr/>
          <a:lstStyle/>
          <a:p>
            <a:fld id="{42BEFD69-87E1-48B5-9497-771B3409B648}" type="slidenum">
              <a:rPr lang="en-US" smtClean="0"/>
              <a:pPr/>
              <a:t>83</a:t>
            </a:fld>
            <a:endParaRPr lang="en-US" dirty="0"/>
          </a:p>
        </p:txBody>
      </p:sp>
    </p:spTree>
    <p:extLst>
      <p:ext uri="{BB962C8B-B14F-4D97-AF65-F5344CB8AC3E}">
        <p14:creationId xmlns:p14="http://schemas.microsoft.com/office/powerpoint/2010/main" val="3857072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1D69-4FD9-4F0F-A4BA-BFA0E9F184F3}"/>
              </a:ext>
            </a:extLst>
          </p:cNvPr>
          <p:cNvSpPr>
            <a:spLocks noGrp="1"/>
          </p:cNvSpPr>
          <p:nvPr>
            <p:ph type="title"/>
          </p:nvPr>
        </p:nvSpPr>
        <p:spPr>
          <a:xfrm>
            <a:off x="445911" y="533400"/>
            <a:ext cx="8229600" cy="990600"/>
          </a:xfrm>
        </p:spPr>
        <p:txBody>
          <a:bodyPr>
            <a:noAutofit/>
          </a:bodyPr>
          <a:lstStyle/>
          <a:p>
            <a:pPr algn="ctr"/>
            <a:r>
              <a:rPr lang="en-US" sz="3600" dirty="0"/>
              <a:t>House Bill 1157 (continued) </a:t>
            </a:r>
            <a:br>
              <a:rPr lang="en-US" sz="3600" dirty="0"/>
            </a:br>
            <a:r>
              <a:rPr lang="en-US" sz="3600" u="sng" dirty="0"/>
              <a:t>Abolish Coroner in Various Counties</a:t>
            </a:r>
            <a:endParaRPr lang="en-US" sz="3600" dirty="0"/>
          </a:p>
        </p:txBody>
      </p:sp>
      <p:sp>
        <p:nvSpPr>
          <p:cNvPr id="3" name="Content Placeholder 2">
            <a:extLst>
              <a:ext uri="{FF2B5EF4-FFF2-40B4-BE49-F238E27FC236}">
                <a16:creationId xmlns:a16="http://schemas.microsoft.com/office/drawing/2014/main" id="{FCD0A0EA-EA66-4C93-ABA9-96B5646521B4}"/>
              </a:ext>
            </a:extLst>
          </p:cNvPr>
          <p:cNvSpPr>
            <a:spLocks noGrp="1"/>
          </p:cNvSpPr>
          <p:nvPr>
            <p:ph idx="1"/>
          </p:nvPr>
        </p:nvSpPr>
        <p:spPr>
          <a:xfrm>
            <a:off x="457200" y="1981200"/>
            <a:ext cx="8229600" cy="4876800"/>
          </a:xfrm>
        </p:spPr>
        <p:txBody>
          <a:bodyPr/>
          <a:lstStyle/>
          <a:p>
            <a:r>
              <a:rPr lang="en-US" dirty="0"/>
              <a:t>G.S. 162-5.1 (continued)</a:t>
            </a:r>
          </a:p>
          <a:p>
            <a:endParaRPr lang="en-US" dirty="0"/>
          </a:p>
          <a:p>
            <a:r>
              <a:rPr lang="en-US" dirty="0"/>
              <a:t>G.S. 162-5.1 contains the same basic provisions for filling a vacancy as in G.S. 162-5 that we covered above, except that the county executive committee of the political party of the former sheriff is authorized by statute to “make a recommendation” to the board of county commissioners on who will fill the vacancy if the sheriff was elected as a nominee of a political party.</a:t>
            </a:r>
          </a:p>
          <a:p>
            <a:endParaRPr lang="en-US" dirty="0"/>
          </a:p>
          <a:p>
            <a:endParaRPr lang="en-US" dirty="0"/>
          </a:p>
        </p:txBody>
      </p:sp>
      <p:sp>
        <p:nvSpPr>
          <p:cNvPr id="5" name="Slide Number Placeholder 4">
            <a:extLst>
              <a:ext uri="{FF2B5EF4-FFF2-40B4-BE49-F238E27FC236}">
                <a16:creationId xmlns:a16="http://schemas.microsoft.com/office/drawing/2014/main" id="{07175579-864B-484F-A828-A6DC3AB54ACD}"/>
              </a:ext>
            </a:extLst>
          </p:cNvPr>
          <p:cNvSpPr>
            <a:spLocks noGrp="1"/>
          </p:cNvSpPr>
          <p:nvPr>
            <p:ph type="sldNum" sz="quarter" idx="12"/>
          </p:nvPr>
        </p:nvSpPr>
        <p:spPr/>
        <p:txBody>
          <a:bodyPr/>
          <a:lstStyle/>
          <a:p>
            <a:fld id="{42BEFD69-87E1-48B5-9497-771B3409B648}" type="slidenum">
              <a:rPr lang="en-US" smtClean="0"/>
              <a:pPr/>
              <a:t>84</a:t>
            </a:fld>
            <a:endParaRPr lang="en-US" dirty="0"/>
          </a:p>
        </p:txBody>
      </p:sp>
    </p:spTree>
    <p:extLst>
      <p:ext uri="{BB962C8B-B14F-4D97-AF65-F5344CB8AC3E}">
        <p14:creationId xmlns:p14="http://schemas.microsoft.com/office/powerpoint/2010/main" val="2134628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8D01-B4CD-42F5-9E6A-65402551EAF1}"/>
              </a:ext>
            </a:extLst>
          </p:cNvPr>
          <p:cNvSpPr>
            <a:spLocks noGrp="1"/>
          </p:cNvSpPr>
          <p:nvPr>
            <p:ph type="title"/>
          </p:nvPr>
        </p:nvSpPr>
        <p:spPr>
          <a:xfrm>
            <a:off x="685800" y="609600"/>
            <a:ext cx="8229600" cy="990600"/>
          </a:xfrm>
        </p:spPr>
        <p:txBody>
          <a:bodyPr>
            <a:noAutofit/>
          </a:bodyPr>
          <a:lstStyle/>
          <a:p>
            <a:pPr algn="ctr"/>
            <a:r>
              <a:rPr lang="en-US" sz="3600" dirty="0"/>
              <a:t>House Bill 1157 (continued) </a:t>
            </a:r>
            <a:br>
              <a:rPr lang="en-US" sz="3600" dirty="0"/>
            </a:br>
            <a:r>
              <a:rPr lang="en-US" sz="3600" u="sng" dirty="0"/>
              <a:t>Abolish Coroner in Various Counties</a:t>
            </a:r>
            <a:endParaRPr lang="en-US" sz="3600" dirty="0"/>
          </a:p>
        </p:txBody>
      </p:sp>
      <p:sp>
        <p:nvSpPr>
          <p:cNvPr id="3" name="Content Placeholder 2">
            <a:extLst>
              <a:ext uri="{FF2B5EF4-FFF2-40B4-BE49-F238E27FC236}">
                <a16:creationId xmlns:a16="http://schemas.microsoft.com/office/drawing/2014/main" id="{7E9658AA-EF89-4BB2-B607-A43745A4943B}"/>
              </a:ext>
            </a:extLst>
          </p:cNvPr>
          <p:cNvSpPr>
            <a:spLocks noGrp="1"/>
          </p:cNvSpPr>
          <p:nvPr>
            <p:ph idx="1"/>
          </p:nvPr>
        </p:nvSpPr>
        <p:spPr>
          <a:xfrm>
            <a:off x="443089" y="2590800"/>
            <a:ext cx="8229600" cy="3886200"/>
          </a:xfrm>
        </p:spPr>
        <p:txBody>
          <a:bodyPr>
            <a:normAutofit/>
          </a:bodyPr>
          <a:lstStyle/>
          <a:p>
            <a:r>
              <a:rPr lang="en-US" dirty="0"/>
              <a:t>If the county executive committee of the political party of the former sheriff makes a “recommendation” within 30 days of the occurrence of the vacancy, the board of county commissioners </a:t>
            </a:r>
            <a:r>
              <a:rPr lang="en-US" u="sng" dirty="0"/>
              <a:t>must</a:t>
            </a:r>
            <a:r>
              <a:rPr lang="en-US" dirty="0"/>
              <a:t> elect the person recommended.     </a:t>
            </a:r>
          </a:p>
        </p:txBody>
      </p:sp>
      <p:sp>
        <p:nvSpPr>
          <p:cNvPr id="4" name="Slide Number Placeholder 3">
            <a:extLst>
              <a:ext uri="{FF2B5EF4-FFF2-40B4-BE49-F238E27FC236}">
                <a16:creationId xmlns:a16="http://schemas.microsoft.com/office/drawing/2014/main" id="{B84EAF7C-D6BD-4850-B030-7045FC06D3E0}"/>
              </a:ext>
            </a:extLst>
          </p:cNvPr>
          <p:cNvSpPr>
            <a:spLocks noGrp="1"/>
          </p:cNvSpPr>
          <p:nvPr>
            <p:ph type="sldNum" sz="quarter" idx="12"/>
          </p:nvPr>
        </p:nvSpPr>
        <p:spPr/>
        <p:txBody>
          <a:bodyPr/>
          <a:lstStyle/>
          <a:p>
            <a:fld id="{42BEFD69-87E1-48B5-9497-771B3409B648}" type="slidenum">
              <a:rPr lang="en-US" smtClean="0"/>
              <a:pPr/>
              <a:t>85</a:t>
            </a:fld>
            <a:endParaRPr lang="en-US" dirty="0"/>
          </a:p>
        </p:txBody>
      </p:sp>
    </p:spTree>
    <p:extLst>
      <p:ext uri="{BB962C8B-B14F-4D97-AF65-F5344CB8AC3E}">
        <p14:creationId xmlns:p14="http://schemas.microsoft.com/office/powerpoint/2010/main" val="490233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8D01-B4CD-42F5-9E6A-65402551EAF1}"/>
              </a:ext>
            </a:extLst>
          </p:cNvPr>
          <p:cNvSpPr>
            <a:spLocks noGrp="1"/>
          </p:cNvSpPr>
          <p:nvPr>
            <p:ph type="title"/>
          </p:nvPr>
        </p:nvSpPr>
        <p:spPr>
          <a:xfrm>
            <a:off x="685800" y="609600"/>
            <a:ext cx="8229600" cy="990600"/>
          </a:xfrm>
        </p:spPr>
        <p:txBody>
          <a:bodyPr>
            <a:noAutofit/>
          </a:bodyPr>
          <a:lstStyle/>
          <a:p>
            <a:pPr algn="ctr"/>
            <a:r>
              <a:rPr lang="en-US" sz="3600" dirty="0"/>
              <a:t>House Bill 1157 (continued) </a:t>
            </a:r>
            <a:br>
              <a:rPr lang="en-US" sz="3600" dirty="0"/>
            </a:br>
            <a:r>
              <a:rPr lang="en-US" sz="3600" u="sng" dirty="0"/>
              <a:t>Abolish Coroner in Various Counties</a:t>
            </a:r>
            <a:endParaRPr lang="en-US" sz="3600" dirty="0"/>
          </a:p>
        </p:txBody>
      </p:sp>
      <p:sp>
        <p:nvSpPr>
          <p:cNvPr id="3" name="Content Placeholder 2">
            <a:extLst>
              <a:ext uri="{FF2B5EF4-FFF2-40B4-BE49-F238E27FC236}">
                <a16:creationId xmlns:a16="http://schemas.microsoft.com/office/drawing/2014/main" id="{7E9658AA-EF89-4BB2-B607-A43745A4943B}"/>
              </a:ext>
            </a:extLst>
          </p:cNvPr>
          <p:cNvSpPr>
            <a:spLocks noGrp="1"/>
          </p:cNvSpPr>
          <p:nvPr>
            <p:ph idx="1"/>
          </p:nvPr>
        </p:nvSpPr>
        <p:spPr>
          <a:xfrm>
            <a:off x="381000" y="2034879"/>
            <a:ext cx="8229600" cy="4876800"/>
          </a:xfrm>
        </p:spPr>
        <p:txBody>
          <a:bodyPr>
            <a:normAutofit/>
          </a:bodyPr>
          <a:lstStyle/>
          <a:p>
            <a:pPr marL="0" indent="0">
              <a:buNone/>
            </a:pPr>
            <a:endParaRPr lang="en-US" dirty="0"/>
          </a:p>
          <a:p>
            <a:r>
              <a:rPr lang="en-US" dirty="0"/>
              <a:t>However, if the county executive committee of the political party of the former sheriff fails to make a recommendation within 30 days of the occurrence of the vacancy, the board of county commissioners will make the appointment and can elect anyone to fill the vacancy (regardless of political party) who is qualified to serve as sheriff.       </a:t>
            </a:r>
          </a:p>
        </p:txBody>
      </p:sp>
      <p:sp>
        <p:nvSpPr>
          <p:cNvPr id="4" name="Slide Number Placeholder 3">
            <a:extLst>
              <a:ext uri="{FF2B5EF4-FFF2-40B4-BE49-F238E27FC236}">
                <a16:creationId xmlns:a16="http://schemas.microsoft.com/office/drawing/2014/main" id="{B84EAF7C-D6BD-4850-B030-7045FC06D3E0}"/>
              </a:ext>
            </a:extLst>
          </p:cNvPr>
          <p:cNvSpPr>
            <a:spLocks noGrp="1"/>
          </p:cNvSpPr>
          <p:nvPr>
            <p:ph type="sldNum" sz="quarter" idx="12"/>
          </p:nvPr>
        </p:nvSpPr>
        <p:spPr/>
        <p:txBody>
          <a:bodyPr/>
          <a:lstStyle/>
          <a:p>
            <a:fld id="{42BEFD69-87E1-48B5-9497-771B3409B648}" type="slidenum">
              <a:rPr lang="en-US" smtClean="0"/>
              <a:pPr/>
              <a:t>86</a:t>
            </a:fld>
            <a:endParaRPr lang="en-US" dirty="0"/>
          </a:p>
        </p:txBody>
      </p:sp>
    </p:spTree>
    <p:extLst>
      <p:ext uri="{BB962C8B-B14F-4D97-AF65-F5344CB8AC3E}">
        <p14:creationId xmlns:p14="http://schemas.microsoft.com/office/powerpoint/2010/main" val="19697123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685800" y="533400"/>
            <a:ext cx="8229600" cy="990600"/>
          </a:xfrm>
        </p:spPr>
        <p:txBody>
          <a:bodyPr>
            <a:noAutofit/>
          </a:bodyPr>
          <a:lstStyle/>
          <a:p>
            <a:pPr algn="ctr"/>
            <a:r>
              <a:rPr lang="en-US" sz="3600" dirty="0"/>
              <a:t>House Bill 1157 (continued) </a:t>
            </a:r>
            <a:br>
              <a:rPr lang="en-US" sz="3600" dirty="0"/>
            </a:br>
            <a:r>
              <a:rPr lang="en-US" sz="3600" u="sng" dirty="0"/>
              <a:t>Abolish Coroner in Various Counties</a:t>
            </a:r>
            <a:endParaRPr lang="en-US" sz="3600" dirty="0"/>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533400" y="2438400"/>
            <a:ext cx="8229600" cy="4876800"/>
          </a:xfrm>
        </p:spPr>
        <p:txBody>
          <a:bodyPr/>
          <a:lstStyle/>
          <a:p>
            <a:r>
              <a:rPr lang="en-US" dirty="0"/>
              <a:t>Remember, if your county is not listed by name in G.S. 162-5.1, then G.S. 162-5 applies.</a:t>
            </a:r>
          </a:p>
          <a:p>
            <a:endParaRPr lang="en-US" dirty="0"/>
          </a:p>
          <a:p>
            <a:r>
              <a:rPr lang="en-US" dirty="0"/>
              <a:t>Avery County is the only county in </a:t>
            </a:r>
            <a:r>
              <a:rPr lang="en-US" u="sng" dirty="0"/>
              <a:t>House Bill 1157</a:t>
            </a:r>
            <a:r>
              <a:rPr lang="en-US" dirty="0"/>
              <a:t> that falls under G.S. 162-5.1 such that the political party of the former sheriff would make a “recommendation” on filling a vacancy.    </a:t>
            </a:r>
          </a:p>
          <a:p>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87</a:t>
            </a:fld>
            <a:endParaRPr lang="en-US" dirty="0"/>
          </a:p>
        </p:txBody>
      </p:sp>
    </p:spTree>
    <p:extLst>
      <p:ext uri="{BB962C8B-B14F-4D97-AF65-F5344CB8AC3E}">
        <p14:creationId xmlns:p14="http://schemas.microsoft.com/office/powerpoint/2010/main" val="32091172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685800" y="533400"/>
            <a:ext cx="8229600" cy="990600"/>
          </a:xfrm>
        </p:spPr>
        <p:txBody>
          <a:bodyPr>
            <a:noAutofit/>
          </a:bodyPr>
          <a:lstStyle/>
          <a:p>
            <a:pPr algn="ctr"/>
            <a:r>
              <a:rPr lang="en-US" sz="3600" dirty="0"/>
              <a:t>House Bill 1187 </a:t>
            </a:r>
            <a:br>
              <a:rPr lang="en-US" sz="3600" dirty="0"/>
            </a:br>
            <a:r>
              <a:rPr lang="en-US" sz="3600" u="sng" dirty="0"/>
              <a:t>Raise the Age Funding</a:t>
            </a:r>
            <a:endParaRPr lang="en-US" sz="3600" dirty="0"/>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609600" y="2514600"/>
            <a:ext cx="8229600" cy="4876800"/>
          </a:xfrm>
        </p:spPr>
        <p:txBody>
          <a:bodyPr/>
          <a:lstStyle/>
          <a:p>
            <a:r>
              <a:rPr lang="en-US" dirty="0">
                <a:effectLst/>
                <a:ea typeface="Times New Roman" panose="02020603050405020304" pitchFamily="18" charset="0"/>
              </a:rPr>
              <a:t>The bill appropriates $10.4 million to the North Carolina Department of Public Safety for the 2020-2021 fiscal year for construction and renovation projects at the following youth detention centers:</a:t>
            </a:r>
            <a:r>
              <a:rPr lang="en-US" dirty="0"/>
              <a:t>   </a:t>
            </a:r>
          </a:p>
          <a:p>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88</a:t>
            </a:fld>
            <a:endParaRPr lang="en-US" dirty="0"/>
          </a:p>
        </p:txBody>
      </p:sp>
    </p:spTree>
    <p:extLst>
      <p:ext uri="{BB962C8B-B14F-4D97-AF65-F5344CB8AC3E}">
        <p14:creationId xmlns:p14="http://schemas.microsoft.com/office/powerpoint/2010/main" val="15210983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685800" y="457200"/>
            <a:ext cx="8229600" cy="990600"/>
          </a:xfrm>
        </p:spPr>
        <p:txBody>
          <a:bodyPr>
            <a:noAutofit/>
          </a:bodyPr>
          <a:lstStyle/>
          <a:p>
            <a:pPr algn="ctr"/>
            <a:r>
              <a:rPr lang="en-US" sz="3600" dirty="0"/>
              <a:t>House Bill 1187 (continued) </a:t>
            </a:r>
            <a:br>
              <a:rPr lang="en-US" sz="3600" dirty="0"/>
            </a:br>
            <a:r>
              <a:rPr lang="en-US" sz="3600" u="sng" dirty="0"/>
              <a:t>Raise the Age Funding</a:t>
            </a:r>
            <a:endParaRPr lang="en-US" sz="3600" dirty="0"/>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27378" y="1981200"/>
            <a:ext cx="8489244" cy="4267200"/>
          </a:xfrm>
        </p:spPr>
        <p:txBody>
          <a:bodyPr/>
          <a:lstStyle/>
          <a:p>
            <a:pPr marL="457200" marR="0" lvl="0" indent="-457200" algn="just">
              <a:spcBef>
                <a:spcPts val="0"/>
              </a:spcBef>
              <a:spcAft>
                <a:spcPts val="0"/>
              </a:spcAft>
              <a:buFont typeface="+mj-lt"/>
              <a:buAutoNum type="arabicPeriod"/>
            </a:pPr>
            <a:r>
              <a:rPr lang="en-US" dirty="0">
                <a:effectLst/>
                <a:ea typeface="Times New Roman" panose="02020603050405020304" pitchFamily="18" charset="0"/>
              </a:rPr>
              <a:t>$2.7 million is appropriated for renovations at the </a:t>
            </a:r>
            <a:r>
              <a:rPr lang="en-US" dirty="0">
                <a:solidFill>
                  <a:srgbClr val="000000"/>
                </a:solidFill>
                <a:effectLst/>
                <a:ea typeface="Calibri" panose="020F0502020204030204" pitchFamily="34" charset="0"/>
              </a:rPr>
              <a:t>Perquimans Youth Detention Center.</a:t>
            </a:r>
            <a:endParaRPr lang="en-US" dirty="0">
              <a:ea typeface="Calibri" panose="020F0502020204030204" pitchFamily="34" charset="0"/>
            </a:endParaRPr>
          </a:p>
          <a:p>
            <a:pPr marL="457200" marR="0" lvl="0" indent="-457200" algn="just">
              <a:spcBef>
                <a:spcPts val="0"/>
              </a:spcBef>
              <a:spcAft>
                <a:spcPts val="0"/>
              </a:spcAft>
              <a:buFont typeface="+mj-lt"/>
              <a:buAutoNum type="arabicPeriod"/>
            </a:pPr>
            <a:endParaRPr lang="en-US" dirty="0">
              <a:solidFill>
                <a:srgbClr val="000000"/>
              </a:solidFill>
              <a:effectLst/>
              <a:ea typeface="Calibri" panose="020F0502020204030204" pitchFamily="34" charset="0"/>
            </a:endParaRPr>
          </a:p>
          <a:p>
            <a:pPr marL="457200" marR="0" lvl="0" indent="-457200" algn="just">
              <a:spcBef>
                <a:spcPts val="0"/>
              </a:spcBef>
              <a:spcAft>
                <a:spcPts val="0"/>
              </a:spcAft>
              <a:buFont typeface="+mj-lt"/>
              <a:buAutoNum type="arabicPeriod"/>
            </a:pPr>
            <a:r>
              <a:rPr lang="en-US" dirty="0">
                <a:solidFill>
                  <a:srgbClr val="000000"/>
                </a:solidFill>
                <a:effectLst/>
                <a:ea typeface="Calibri" panose="020F0502020204030204" pitchFamily="34" charset="0"/>
              </a:rPr>
              <a:t>$5.7 million is appropriated for renovations at the C.A. Dillon Youth Development Center in Granville County.</a:t>
            </a:r>
            <a:endParaRPr lang="en-US" dirty="0">
              <a:ea typeface="Calibri" panose="020F0502020204030204" pitchFamily="34" charset="0"/>
            </a:endParaRPr>
          </a:p>
          <a:p>
            <a:pPr marL="457200" marR="0" lvl="0" indent="-457200" algn="just">
              <a:spcBef>
                <a:spcPts val="0"/>
              </a:spcBef>
              <a:spcAft>
                <a:spcPts val="0"/>
              </a:spcAft>
              <a:buFont typeface="+mj-lt"/>
              <a:buAutoNum type="arabicPeriod"/>
            </a:pPr>
            <a:endParaRPr lang="en-US" dirty="0">
              <a:solidFill>
                <a:srgbClr val="000000"/>
              </a:solidFill>
              <a:effectLst/>
              <a:ea typeface="Calibri" panose="020F0502020204030204" pitchFamily="34" charset="0"/>
            </a:endParaRPr>
          </a:p>
          <a:p>
            <a:pPr marL="457200" marR="0" lvl="0" indent="-457200" algn="just">
              <a:spcBef>
                <a:spcPts val="0"/>
              </a:spcBef>
              <a:spcAft>
                <a:spcPts val="0"/>
              </a:spcAft>
              <a:buFont typeface="+mj-lt"/>
              <a:buAutoNum type="arabicPeriod"/>
            </a:pPr>
            <a:r>
              <a:rPr lang="en-US" dirty="0">
                <a:solidFill>
                  <a:srgbClr val="000000"/>
                </a:solidFill>
                <a:effectLst/>
                <a:ea typeface="Calibri" panose="020F0502020204030204" pitchFamily="34" charset="0"/>
              </a:rPr>
              <a:t>$2 million is appropriated for construction projects at the Youth Development Center in Rockingham County.</a:t>
            </a:r>
            <a:r>
              <a:rPr lang="en-US" dirty="0"/>
              <a:t> </a:t>
            </a:r>
          </a:p>
          <a:p>
            <a:pPr marL="0" indent="0">
              <a:buNone/>
            </a:pPr>
            <a:endParaRPr lang="en-US" dirty="0"/>
          </a:p>
          <a:p>
            <a:pPr marL="0" indent="0">
              <a:buNone/>
            </a:pPr>
            <a:r>
              <a:rPr lang="en-US" dirty="0"/>
              <a:t>- </a:t>
            </a:r>
            <a:r>
              <a:rPr lang="en-US" u="sng" dirty="0"/>
              <a:t>Effective</a:t>
            </a:r>
            <a:r>
              <a:rPr lang="en-US" dirty="0"/>
              <a:t>: July 1, 2020 </a:t>
            </a:r>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89</a:t>
            </a:fld>
            <a:endParaRPr lang="en-US" dirty="0"/>
          </a:p>
        </p:txBody>
      </p:sp>
    </p:spTree>
    <p:extLst>
      <p:ext uri="{BB962C8B-B14F-4D97-AF65-F5344CB8AC3E}">
        <p14:creationId xmlns:p14="http://schemas.microsoft.com/office/powerpoint/2010/main" val="292987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a:t>Training Materials</a:t>
            </a:r>
          </a:p>
        </p:txBody>
      </p:sp>
      <p:sp>
        <p:nvSpPr>
          <p:cNvPr id="3" name="Content Placeholder 2"/>
          <p:cNvSpPr>
            <a:spLocks noGrp="1"/>
          </p:cNvSpPr>
          <p:nvPr>
            <p:ph idx="1"/>
          </p:nvPr>
        </p:nvSpPr>
        <p:spPr>
          <a:xfrm>
            <a:off x="457200" y="1371600"/>
            <a:ext cx="8229600" cy="4572000"/>
          </a:xfrm>
        </p:spPr>
        <p:txBody>
          <a:bodyPr/>
          <a:lstStyle/>
          <a:p>
            <a:pPr marL="0" indent="0" algn="ctr">
              <a:buNone/>
            </a:pPr>
            <a:endParaRPr lang="en-US" dirty="0"/>
          </a:p>
          <a:p>
            <a:pPr marL="0" indent="0" algn="ctr">
              <a:buNone/>
            </a:pPr>
            <a:endParaRPr lang="en-US" sz="2800" dirty="0"/>
          </a:p>
          <a:p>
            <a:pPr marL="0" indent="0" algn="ctr">
              <a:buNone/>
            </a:pPr>
            <a:r>
              <a:rPr lang="en-US" sz="2800" dirty="0"/>
              <a:t>All 2020 Legislative Update Training materials can be found at: </a:t>
            </a:r>
          </a:p>
          <a:p>
            <a:pPr marL="0" indent="0" algn="ctr">
              <a:buNone/>
            </a:pPr>
            <a:endParaRPr lang="en-US" sz="2800" dirty="0"/>
          </a:p>
          <a:p>
            <a:pPr marL="0" indent="0" algn="ctr">
              <a:buNone/>
            </a:pPr>
            <a:r>
              <a:rPr lang="en-US" sz="2800" u="sng" dirty="0">
                <a:hlinkClick r:id="rId2"/>
              </a:rPr>
              <a:t>http://ncsheriffs.org/2020-legislative-update</a:t>
            </a:r>
            <a:endParaRPr lang="en-US" sz="2800" dirty="0"/>
          </a:p>
        </p:txBody>
      </p:sp>
      <p:sp>
        <p:nvSpPr>
          <p:cNvPr id="5" name="Slide Number Placeholder 4">
            <a:extLst>
              <a:ext uri="{FF2B5EF4-FFF2-40B4-BE49-F238E27FC236}">
                <a16:creationId xmlns:a16="http://schemas.microsoft.com/office/drawing/2014/main" id="{163FC5AF-3404-4C2D-97E1-7B7AC6188829}"/>
              </a:ext>
            </a:extLst>
          </p:cNvPr>
          <p:cNvSpPr>
            <a:spLocks noGrp="1"/>
          </p:cNvSpPr>
          <p:nvPr>
            <p:ph type="sldNum" sz="quarter" idx="12"/>
          </p:nvPr>
        </p:nvSpPr>
        <p:spPr/>
        <p:txBody>
          <a:bodyPr/>
          <a:lstStyle/>
          <a:p>
            <a:fld id="{0CFEC368-1D7A-4F81-ABF6-AE0E36BAF64C}" type="slidenum">
              <a:rPr lang="en-US" smtClean="0"/>
              <a:pPr/>
              <a:t>9</a:t>
            </a:fld>
            <a:endParaRPr lang="en-US" dirty="0"/>
          </a:p>
        </p:txBody>
      </p:sp>
    </p:spTree>
    <p:extLst>
      <p:ext uri="{BB962C8B-B14F-4D97-AF65-F5344CB8AC3E}">
        <p14:creationId xmlns:p14="http://schemas.microsoft.com/office/powerpoint/2010/main" val="29839152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266700" y="505347"/>
            <a:ext cx="9677400" cy="990600"/>
          </a:xfrm>
        </p:spPr>
        <p:txBody>
          <a:bodyPr>
            <a:noAutofit/>
          </a:bodyPr>
          <a:lstStyle/>
          <a:p>
            <a:pPr algn="ctr"/>
            <a:r>
              <a:rPr lang="en-US" sz="3300" dirty="0"/>
              <a:t>Senate Bill 232 </a:t>
            </a:r>
            <a:br>
              <a:rPr lang="en-US" sz="3300" dirty="0"/>
            </a:br>
            <a:r>
              <a:rPr lang="en-US" sz="3300" u="sng" dirty="0"/>
              <a:t>Repeal Death Invest Conf/Masks/Health &amp; Safety</a:t>
            </a:r>
            <a:endParaRPr lang="en-US" sz="3300" dirty="0"/>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23850" y="1676400"/>
            <a:ext cx="8496300" cy="4876800"/>
          </a:xfrm>
        </p:spPr>
        <p:txBody>
          <a:bodyPr>
            <a:normAutofit/>
          </a:bodyPr>
          <a:lstStyle/>
          <a:p>
            <a:r>
              <a:rPr lang="en-US" sz="2600" dirty="0">
                <a:ea typeface="Times New Roman" panose="02020603050405020304" pitchFamily="18" charset="0"/>
              </a:rPr>
              <a:t>A</a:t>
            </a:r>
            <a:r>
              <a:rPr lang="en-US" sz="2600" dirty="0">
                <a:effectLst/>
                <a:ea typeface="Times New Roman" panose="02020603050405020304" pitchFamily="18" charset="0"/>
              </a:rPr>
              <a:t>mends G.S. 14-12.11</a:t>
            </a:r>
            <a:r>
              <a:rPr lang="en-US" sz="1800" dirty="0">
                <a:effectLst/>
                <a:latin typeface="Times New Roman" panose="02020603050405020304" pitchFamily="18" charset="0"/>
                <a:ea typeface="Times New Roman" panose="02020603050405020304" pitchFamily="18" charset="0"/>
              </a:rPr>
              <a:t> </a:t>
            </a:r>
          </a:p>
          <a:p>
            <a:endParaRPr lang="en-US" sz="1800" dirty="0">
              <a:latin typeface="Times New Roman" panose="02020603050405020304" pitchFamily="18" charset="0"/>
              <a:ea typeface="Times New Roman" panose="02020603050405020304" pitchFamily="18" charset="0"/>
            </a:endParaRPr>
          </a:p>
          <a:p>
            <a:r>
              <a:rPr lang="en-US" dirty="0">
                <a:ea typeface="Times New Roman" panose="02020603050405020304" pitchFamily="18" charset="0"/>
              </a:rPr>
              <a:t>Permanently a</a:t>
            </a:r>
            <a:r>
              <a:rPr lang="en-US" dirty="0">
                <a:effectLst/>
                <a:ea typeface="Times New Roman" panose="02020603050405020304" pitchFamily="18" charset="0"/>
              </a:rPr>
              <a:t>uthorizes a person to wear a mask in public and on private premises (such as in a shopping mall) for the purpose of ensuring the </a:t>
            </a:r>
            <a:r>
              <a:rPr lang="en-US" u="sng" dirty="0">
                <a:effectLst/>
                <a:ea typeface="Times New Roman" panose="02020603050405020304" pitchFamily="18" charset="0"/>
              </a:rPr>
              <a:t>physical health or safety</a:t>
            </a:r>
            <a:r>
              <a:rPr lang="en-US" dirty="0">
                <a:effectLst/>
                <a:ea typeface="Times New Roman" panose="02020603050405020304" pitchFamily="18" charset="0"/>
              </a:rPr>
              <a:t> of the wearer or others. </a:t>
            </a:r>
          </a:p>
          <a:p>
            <a:endParaRPr lang="en-US" dirty="0">
              <a:effectLst/>
              <a:ea typeface="Times New Roman" panose="02020603050405020304" pitchFamily="18" charset="0"/>
            </a:endParaRPr>
          </a:p>
          <a:p>
            <a:r>
              <a:rPr lang="en-US" dirty="0">
                <a:effectLst/>
                <a:ea typeface="Times New Roman" panose="02020603050405020304" pitchFamily="18" charset="0"/>
              </a:rPr>
              <a:t>The person wearing a mask for health or safety reasons must remove the mask upon the request of a law enforcement officer during a traffic stop (including at a checkpoint or roadblock) or criminal investigation.</a:t>
            </a:r>
          </a:p>
          <a:p>
            <a:endParaRPr lang="en-US" dirty="0">
              <a:effectLst/>
              <a:ea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90</a:t>
            </a:fld>
            <a:endParaRPr lang="en-US" dirty="0"/>
          </a:p>
        </p:txBody>
      </p:sp>
    </p:spTree>
    <p:extLst>
      <p:ext uri="{BB962C8B-B14F-4D97-AF65-F5344CB8AC3E}">
        <p14:creationId xmlns:p14="http://schemas.microsoft.com/office/powerpoint/2010/main" val="40505031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266700" y="480286"/>
            <a:ext cx="9677400" cy="990600"/>
          </a:xfrm>
        </p:spPr>
        <p:txBody>
          <a:bodyPr>
            <a:noAutofit/>
          </a:bodyPr>
          <a:lstStyle/>
          <a:p>
            <a:pPr algn="ctr"/>
            <a:r>
              <a:rPr lang="en-US" sz="3300" dirty="0"/>
              <a:t>Senate Bill 232 (continued) </a:t>
            </a:r>
            <a:br>
              <a:rPr lang="en-US" sz="3300" dirty="0"/>
            </a:br>
            <a:r>
              <a:rPr lang="en-US" sz="3300" u="sng" dirty="0"/>
              <a:t>Repeal Death Invest Conf/Masks/Health &amp; Safety</a:t>
            </a:r>
            <a:endParaRPr lang="en-US" sz="3300" dirty="0"/>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23850" y="2209800"/>
            <a:ext cx="8496300" cy="4950855"/>
          </a:xfrm>
        </p:spPr>
        <p:txBody>
          <a:bodyPr>
            <a:normAutofit/>
          </a:bodyPr>
          <a:lstStyle/>
          <a:p>
            <a:pPr marL="0" marR="0" algn="just">
              <a:spcBef>
                <a:spcPts val="0"/>
              </a:spcBef>
              <a:spcAft>
                <a:spcPts val="0"/>
              </a:spcAft>
            </a:pPr>
            <a:r>
              <a:rPr lang="en-US" dirty="0">
                <a:effectLst/>
                <a:ea typeface="Times New Roman" panose="02020603050405020304" pitchFamily="18" charset="0"/>
              </a:rPr>
              <a:t>Previously, the ability of the general public to wear a mask in public for health and safety reasons was temporary in nature due to the Coronavirus Pandemic and would have expired on August 1, 2020. </a:t>
            </a:r>
          </a:p>
          <a:p>
            <a:pPr marL="0" marR="0" algn="just">
              <a:spcBef>
                <a:spcPts val="0"/>
              </a:spcBef>
              <a:spcAft>
                <a:spcPts val="0"/>
              </a:spcAft>
            </a:pPr>
            <a:endParaRPr lang="en-US" b="1" dirty="0">
              <a:ea typeface="Times New Roman" panose="02020603050405020304" pitchFamily="18" charset="0"/>
            </a:endParaRPr>
          </a:p>
          <a:p>
            <a:pPr marL="0" marR="0" algn="just">
              <a:spcBef>
                <a:spcPts val="0"/>
              </a:spcBef>
              <a:spcAft>
                <a:spcPts val="0"/>
              </a:spcAft>
            </a:pPr>
            <a:endParaRPr lang="en-US" b="1" dirty="0">
              <a:effectLst/>
              <a:ea typeface="Times New Roman" panose="02020603050405020304" pitchFamily="18" charset="0"/>
            </a:endParaRPr>
          </a:p>
          <a:p>
            <a:pPr marL="0" marR="0" algn="just">
              <a:spcBef>
                <a:spcPts val="0"/>
              </a:spcBef>
              <a:spcAft>
                <a:spcPts val="0"/>
              </a:spcAft>
            </a:pPr>
            <a:endParaRPr lang="en-US" b="1" dirty="0">
              <a:ea typeface="Times New Roman" panose="02020603050405020304" pitchFamily="18" charset="0"/>
            </a:endParaRPr>
          </a:p>
          <a:p>
            <a:pPr marL="0" marR="0" indent="0" algn="just">
              <a:spcBef>
                <a:spcPts val="0"/>
              </a:spcBef>
              <a:spcAft>
                <a:spcPts val="0"/>
              </a:spcAft>
              <a:buNone/>
            </a:pPr>
            <a:endParaRPr lang="en-US" b="1" dirty="0">
              <a:ea typeface="Times New Roman" panose="02020603050405020304" pitchFamily="18" charset="0"/>
            </a:endParaRPr>
          </a:p>
          <a:p>
            <a:pPr marL="0" marR="0" indent="0" algn="just">
              <a:spcBef>
                <a:spcPts val="0"/>
              </a:spcBef>
              <a:spcAft>
                <a:spcPts val="0"/>
              </a:spcAft>
              <a:buNone/>
            </a:pP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lgn="just">
              <a:spcBef>
                <a:spcPts val="0"/>
              </a:spcBef>
              <a:spcAft>
                <a:spcPts val="0"/>
              </a:spcAft>
              <a:buNone/>
            </a:pPr>
            <a:r>
              <a:rPr lang="en-US" dirty="0">
                <a:effectLst/>
                <a:ea typeface="Times New Roman" panose="02020603050405020304" pitchFamily="18" charset="0"/>
              </a:rPr>
              <a:t>- </a:t>
            </a:r>
            <a:r>
              <a:rPr lang="en-US" u="sng" dirty="0">
                <a:effectLst/>
                <a:ea typeface="Times New Roman" panose="02020603050405020304" pitchFamily="18" charset="0"/>
              </a:rPr>
              <a:t>Effective</a:t>
            </a:r>
            <a:r>
              <a:rPr lang="en-US" dirty="0">
                <a:effectLst/>
                <a:ea typeface="Times New Roman" panose="02020603050405020304" pitchFamily="18" charset="0"/>
              </a:rPr>
              <a:t>:  July 10, 2020</a:t>
            </a:r>
          </a:p>
          <a:p>
            <a:pPr marL="0" indent="0">
              <a:buNone/>
            </a:pPr>
            <a:endParaRPr lang="en-US" dirty="0">
              <a:effectLst/>
              <a:ea typeface="Times New Roman" panose="02020603050405020304" pitchFamily="18" charset="0"/>
            </a:endParaRPr>
          </a:p>
          <a:p>
            <a:endParaRPr lang="en-US" dirty="0">
              <a:effectLst/>
              <a:ea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91</a:t>
            </a:fld>
            <a:endParaRPr lang="en-US" dirty="0"/>
          </a:p>
        </p:txBody>
      </p:sp>
    </p:spTree>
    <p:extLst>
      <p:ext uri="{BB962C8B-B14F-4D97-AF65-F5344CB8AC3E}">
        <p14:creationId xmlns:p14="http://schemas.microsoft.com/office/powerpoint/2010/main" val="12317634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198-AA47-411B-BCD7-D7DD3417B28B}"/>
              </a:ext>
            </a:extLst>
          </p:cNvPr>
          <p:cNvSpPr>
            <a:spLocks noGrp="1"/>
          </p:cNvSpPr>
          <p:nvPr>
            <p:ph type="title"/>
          </p:nvPr>
        </p:nvSpPr>
        <p:spPr>
          <a:xfrm>
            <a:off x="457200" y="465953"/>
            <a:ext cx="8229600" cy="990600"/>
          </a:xfrm>
        </p:spPr>
        <p:txBody>
          <a:bodyPr>
            <a:noAutofit/>
          </a:bodyPr>
          <a:lstStyle/>
          <a:p>
            <a:pPr algn="ctr"/>
            <a:r>
              <a:rPr lang="en-US" sz="3400" dirty="0"/>
              <a:t>Senate Bill 315</a:t>
            </a:r>
            <a:br>
              <a:rPr lang="en-US" sz="3400" dirty="0"/>
            </a:br>
            <a:r>
              <a:rPr lang="en-US" sz="3400" u="sng" dirty="0"/>
              <a:t>North Carolina Farm Act of 2019-2020</a:t>
            </a:r>
            <a:endParaRPr lang="en-US" sz="3400" dirty="0"/>
          </a:p>
        </p:txBody>
      </p:sp>
      <p:sp>
        <p:nvSpPr>
          <p:cNvPr id="3" name="Content Placeholder 2">
            <a:extLst>
              <a:ext uri="{FF2B5EF4-FFF2-40B4-BE49-F238E27FC236}">
                <a16:creationId xmlns:a16="http://schemas.microsoft.com/office/drawing/2014/main" id="{92211DBC-5F58-4DF2-80C9-2B6D0B6BB691}"/>
              </a:ext>
            </a:extLst>
          </p:cNvPr>
          <p:cNvSpPr>
            <a:spLocks noGrp="1"/>
          </p:cNvSpPr>
          <p:nvPr>
            <p:ph idx="1"/>
          </p:nvPr>
        </p:nvSpPr>
        <p:spPr>
          <a:xfrm>
            <a:off x="304800" y="1676400"/>
            <a:ext cx="8229600" cy="4876800"/>
          </a:xfrm>
        </p:spPr>
        <p:txBody>
          <a:bodyPr/>
          <a:lstStyle/>
          <a:p>
            <a:r>
              <a:rPr lang="en-US" dirty="0"/>
              <a:t>Amends G.S. 20-150. </a:t>
            </a:r>
          </a:p>
          <a:p>
            <a:endParaRPr lang="en-US" dirty="0"/>
          </a:p>
          <a:p>
            <a:r>
              <a:rPr lang="en-US" dirty="0"/>
              <a:t>Enacts a new subsection (e1) to prohibit and make it an infraction for a driver of a vehicle to overtake and pass, in the same direction of travel, self-propelled farm equipment (such as a tractor) when the farm equipment is making a left turn or is signaling that it intends to make a left turn.</a:t>
            </a:r>
          </a:p>
          <a:p>
            <a:endParaRPr lang="en-US" dirty="0"/>
          </a:p>
          <a:p>
            <a:pPr>
              <a:spcBef>
                <a:spcPts val="0"/>
              </a:spcBef>
              <a:buFontTx/>
              <a:buChar char="-"/>
            </a:pPr>
            <a:r>
              <a:rPr lang="en-US" u="sng" dirty="0"/>
              <a:t>Effective</a:t>
            </a:r>
            <a:r>
              <a:rPr lang="en-US" dirty="0"/>
              <a:t>:  December 1, 2020 and applies to offenses</a:t>
            </a:r>
          </a:p>
          <a:p>
            <a:pPr marL="0" indent="0">
              <a:spcBef>
                <a:spcPts val="0"/>
              </a:spcBef>
              <a:buNone/>
            </a:pPr>
            <a:r>
              <a:rPr lang="en-US" dirty="0"/>
              <a:t>  committed on or after that date. </a:t>
            </a:r>
          </a:p>
        </p:txBody>
      </p:sp>
      <p:sp>
        <p:nvSpPr>
          <p:cNvPr id="5" name="Slide Number Placeholder 4">
            <a:extLst>
              <a:ext uri="{FF2B5EF4-FFF2-40B4-BE49-F238E27FC236}">
                <a16:creationId xmlns:a16="http://schemas.microsoft.com/office/drawing/2014/main" id="{66F5CB6C-4FD9-4E30-ABE5-B47FC883A35C}"/>
              </a:ext>
            </a:extLst>
          </p:cNvPr>
          <p:cNvSpPr>
            <a:spLocks noGrp="1"/>
          </p:cNvSpPr>
          <p:nvPr>
            <p:ph type="sldNum" sz="quarter" idx="12"/>
          </p:nvPr>
        </p:nvSpPr>
        <p:spPr/>
        <p:txBody>
          <a:bodyPr/>
          <a:lstStyle/>
          <a:p>
            <a:fld id="{0CFEC368-1D7A-4F81-ABF6-AE0E36BAF64C}" type="slidenum">
              <a:rPr lang="en-US" smtClean="0"/>
              <a:pPr/>
              <a:t>92</a:t>
            </a:fld>
            <a:endParaRPr lang="en-US" dirty="0"/>
          </a:p>
        </p:txBody>
      </p:sp>
    </p:spTree>
    <p:extLst>
      <p:ext uri="{BB962C8B-B14F-4D97-AF65-F5344CB8AC3E}">
        <p14:creationId xmlns:p14="http://schemas.microsoft.com/office/powerpoint/2010/main" val="26828915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287161" y="533400"/>
            <a:ext cx="8229600" cy="990600"/>
          </a:xfrm>
        </p:spPr>
        <p:txBody>
          <a:bodyPr>
            <a:noAutofit/>
          </a:bodyPr>
          <a:lstStyle/>
          <a:p>
            <a:pPr algn="ctr"/>
            <a:r>
              <a:rPr lang="en-US" sz="3600" dirty="0"/>
              <a:t>Senate Bill 361 </a:t>
            </a:r>
            <a:br>
              <a:rPr lang="en-US" sz="3600" dirty="0"/>
            </a:br>
            <a:r>
              <a:rPr lang="en-US" sz="3600" u="sng" dirty="0"/>
              <a:t>Healthy NC</a:t>
            </a:r>
            <a:endParaRPr lang="en-US" sz="3600" dirty="0"/>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23850" y="2209800"/>
            <a:ext cx="8496300" cy="4876800"/>
          </a:xfrm>
        </p:spPr>
        <p:txBody>
          <a:bodyPr>
            <a:normAutofit/>
          </a:bodyPr>
          <a:lstStyle/>
          <a:p>
            <a:r>
              <a:rPr lang="en-US" sz="2600" dirty="0">
                <a:ea typeface="Times New Roman" panose="02020603050405020304" pitchFamily="18" charset="0"/>
              </a:rPr>
              <a:t>A</a:t>
            </a:r>
            <a:r>
              <a:rPr lang="en-US" sz="2600" dirty="0">
                <a:effectLst/>
                <a:ea typeface="Times New Roman" panose="02020603050405020304" pitchFamily="18" charset="0"/>
              </a:rPr>
              <a:t>mends G.S. 122C-263.1</a:t>
            </a:r>
            <a:r>
              <a:rPr lang="en-US" sz="1800" dirty="0">
                <a:effectLst/>
                <a:latin typeface="Times New Roman" panose="02020603050405020304" pitchFamily="18" charset="0"/>
                <a:ea typeface="Times New Roman" panose="02020603050405020304" pitchFamily="18" charset="0"/>
              </a:rPr>
              <a:t> </a:t>
            </a:r>
          </a:p>
          <a:p>
            <a:endParaRPr lang="en-US" sz="1800" dirty="0">
              <a:latin typeface="Times New Roman" panose="02020603050405020304" pitchFamily="18" charset="0"/>
              <a:ea typeface="Times New Roman" panose="02020603050405020304" pitchFamily="18" charset="0"/>
            </a:endParaRPr>
          </a:p>
          <a:p>
            <a:r>
              <a:rPr lang="en-US" dirty="0">
                <a:ea typeface="Times New Roman" panose="02020603050405020304" pitchFamily="18" charset="0"/>
              </a:rPr>
              <a:t>A</a:t>
            </a:r>
            <a:r>
              <a:rPr lang="en-US" dirty="0">
                <a:effectLst/>
                <a:ea typeface="Times New Roman" panose="02020603050405020304" pitchFamily="18" charset="0"/>
              </a:rPr>
              <a:t>uthorizes </a:t>
            </a:r>
            <a:r>
              <a:rPr lang="en-US" dirty="0">
                <a:solidFill>
                  <a:srgbClr val="000000"/>
                </a:solidFill>
                <a:effectLst/>
                <a:ea typeface="Times New Roman" panose="02020603050405020304" pitchFamily="18" charset="0"/>
              </a:rPr>
              <a:t>licensed marital therapists and licensed family therapists to perform the </a:t>
            </a:r>
            <a:r>
              <a:rPr lang="en-US" u="sng" dirty="0">
                <a:effectLst/>
                <a:ea typeface="Times New Roman" panose="02020603050405020304" pitchFamily="18" charset="0"/>
              </a:rPr>
              <a:t>first</a:t>
            </a:r>
            <a:r>
              <a:rPr lang="en-US" dirty="0">
                <a:effectLst/>
                <a:ea typeface="Times New Roman" panose="02020603050405020304" pitchFamily="18" charset="0"/>
              </a:rPr>
              <a:t> examination of a respondent subject to an Involuntary Commitment (IVC) petition to determine whether or not the respondent should be involuntarily committed due to mental illness </a:t>
            </a:r>
            <a:r>
              <a:rPr lang="en-US" u="sng" dirty="0">
                <a:effectLst/>
                <a:ea typeface="Times New Roman" panose="02020603050405020304" pitchFamily="18" charset="0"/>
              </a:rPr>
              <a:t>or</a:t>
            </a:r>
            <a:r>
              <a:rPr lang="en-US" dirty="0">
                <a:effectLst/>
                <a:ea typeface="Times New Roman" panose="02020603050405020304" pitchFamily="18" charset="0"/>
              </a:rPr>
              <a:t> substance use disorder.</a:t>
            </a:r>
          </a:p>
          <a:p>
            <a:endParaRPr lang="en-US" dirty="0"/>
          </a:p>
          <a:p>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93</a:t>
            </a:fld>
            <a:endParaRPr lang="en-US" dirty="0"/>
          </a:p>
        </p:txBody>
      </p:sp>
    </p:spTree>
    <p:extLst>
      <p:ext uri="{BB962C8B-B14F-4D97-AF65-F5344CB8AC3E}">
        <p14:creationId xmlns:p14="http://schemas.microsoft.com/office/powerpoint/2010/main" val="9531948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304800" y="533400"/>
            <a:ext cx="8229600" cy="990600"/>
          </a:xfrm>
        </p:spPr>
        <p:txBody>
          <a:bodyPr>
            <a:noAutofit/>
          </a:bodyPr>
          <a:lstStyle/>
          <a:p>
            <a:pPr algn="ctr"/>
            <a:r>
              <a:rPr lang="en-US" sz="3600" dirty="0"/>
              <a:t>Senate Bill 361 </a:t>
            </a:r>
            <a:br>
              <a:rPr lang="en-US" sz="3600" dirty="0"/>
            </a:br>
            <a:r>
              <a:rPr lang="en-US" sz="3600" u="sng" dirty="0"/>
              <a:t>Healthy NC</a:t>
            </a:r>
            <a:endParaRPr lang="en-US" sz="3600" dirty="0"/>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304800" y="2362200"/>
            <a:ext cx="8686800" cy="4876800"/>
          </a:xfrm>
        </p:spPr>
        <p:txBody>
          <a:bodyPr>
            <a:normAutofit/>
          </a:bodyPr>
          <a:lstStyle/>
          <a:p>
            <a:pPr marL="0" indent="0">
              <a:buNone/>
            </a:pPr>
            <a:endParaRPr lang="en-US" dirty="0">
              <a:ea typeface="Times New Roman" panose="02020603050405020304" pitchFamily="18" charset="0"/>
            </a:endParaRPr>
          </a:p>
          <a:p>
            <a:r>
              <a:rPr lang="en-US" dirty="0">
                <a:effectLst/>
                <a:ea typeface="Times New Roman" panose="02020603050405020304" pitchFamily="18" charset="0"/>
              </a:rPr>
              <a:t>The therapist must first complete a certification course through the North Carolina Department of Health and Human Services (DHHS) and become certified by that agency to conduct the first examination in an IVC case.</a:t>
            </a:r>
          </a:p>
          <a:p>
            <a:endParaRPr lang="en-US" dirty="0">
              <a:effectLst/>
              <a:ea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94</a:t>
            </a:fld>
            <a:endParaRPr lang="en-US" dirty="0"/>
          </a:p>
        </p:txBody>
      </p:sp>
    </p:spTree>
    <p:extLst>
      <p:ext uri="{BB962C8B-B14F-4D97-AF65-F5344CB8AC3E}">
        <p14:creationId xmlns:p14="http://schemas.microsoft.com/office/powerpoint/2010/main" val="16423425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3" y="457200"/>
            <a:ext cx="8229600" cy="990600"/>
          </a:xfrm>
        </p:spPr>
        <p:txBody>
          <a:bodyPr>
            <a:noAutofit/>
          </a:bodyPr>
          <a:lstStyle/>
          <a:p>
            <a:pPr algn="ctr"/>
            <a:r>
              <a:rPr lang="en-US" sz="3600" dirty="0"/>
              <a:t>Senate Bill 361 </a:t>
            </a:r>
            <a:br>
              <a:rPr lang="en-US" sz="3600" dirty="0"/>
            </a:br>
            <a:r>
              <a:rPr lang="en-US" sz="3600" u="sng" dirty="0"/>
              <a:t>Healthy NC</a:t>
            </a:r>
            <a:endParaRPr lang="en-US" sz="3600" dirty="0"/>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245533" y="1992489"/>
            <a:ext cx="8686800" cy="4876800"/>
          </a:xfrm>
        </p:spPr>
        <p:txBody>
          <a:bodyPr>
            <a:normAutofit/>
          </a:bodyPr>
          <a:lstStyle/>
          <a:p>
            <a:r>
              <a:rPr lang="en-US" dirty="0">
                <a:ea typeface="Times New Roman" panose="02020603050405020304" pitchFamily="18" charset="0"/>
              </a:rPr>
              <a:t>Previously</a:t>
            </a:r>
            <a:r>
              <a:rPr lang="en-US" dirty="0">
                <a:effectLst/>
                <a:ea typeface="Times New Roman" panose="02020603050405020304" pitchFamily="18" charset="0"/>
              </a:rPr>
              <a:t>, in addition to licensed physicians and psychologists, only certain </a:t>
            </a:r>
            <a:r>
              <a:rPr lang="en-US" dirty="0">
                <a:solidFill>
                  <a:srgbClr val="000000"/>
                </a:solidFill>
                <a:effectLst/>
                <a:ea typeface="Calibri" panose="020F0502020204030204" pitchFamily="34" charset="0"/>
              </a:rPr>
              <a:t>clinical social workers, nurse practitioners, licensed professional counsellors, and physician assistants were authorized to conduct the first examination in an IVC case </a:t>
            </a:r>
            <a:r>
              <a:rPr lang="en-US" u="sng" dirty="0">
                <a:solidFill>
                  <a:srgbClr val="000000"/>
                </a:solidFill>
                <a:effectLst/>
                <a:ea typeface="Calibri" panose="020F0502020204030204" pitchFamily="34" charset="0"/>
              </a:rPr>
              <a:t>if</a:t>
            </a:r>
            <a:r>
              <a:rPr lang="en-US" dirty="0">
                <a:solidFill>
                  <a:srgbClr val="000000"/>
                </a:solidFill>
                <a:effectLst/>
                <a:ea typeface="Calibri" panose="020F0502020204030204" pitchFamily="34" charset="0"/>
              </a:rPr>
              <a:t> they obtain the DHHS training and are certified by DHHS to perform this examination.</a:t>
            </a:r>
            <a:endParaRPr lang="en-US" dirty="0">
              <a:effectLst/>
              <a:ea typeface="Times New Roman" panose="02020603050405020304" pitchFamily="18" charset="0"/>
            </a:endParaRPr>
          </a:p>
          <a:p>
            <a:pPr marL="0" indent="0">
              <a:buNone/>
            </a:pPr>
            <a:endParaRPr lang="en-US" dirty="0">
              <a:effectLst/>
              <a:ea typeface="Times New Roman" panose="02020603050405020304" pitchFamily="18" charset="0"/>
            </a:endParaRPr>
          </a:p>
          <a:p>
            <a:endParaRPr lang="en-US" dirty="0"/>
          </a:p>
          <a:p>
            <a:pPr marL="0" indent="0">
              <a:buNone/>
            </a:pPr>
            <a:endParaRPr lang="en-US" dirty="0"/>
          </a:p>
          <a:p>
            <a:pPr marL="0" indent="0">
              <a:buNone/>
            </a:pPr>
            <a:r>
              <a:rPr lang="en-US" dirty="0"/>
              <a:t>- </a:t>
            </a:r>
            <a:r>
              <a:rPr lang="en-US" u="sng" dirty="0"/>
              <a:t>Effective</a:t>
            </a:r>
            <a:r>
              <a:rPr lang="en-US" dirty="0"/>
              <a:t>: October 1, 2020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95</a:t>
            </a:fld>
            <a:endParaRPr lang="en-US" dirty="0"/>
          </a:p>
        </p:txBody>
      </p:sp>
    </p:spTree>
    <p:extLst>
      <p:ext uri="{BB962C8B-B14F-4D97-AF65-F5344CB8AC3E}">
        <p14:creationId xmlns:p14="http://schemas.microsoft.com/office/powerpoint/2010/main" val="19357893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3" y="457200"/>
            <a:ext cx="8229600" cy="990600"/>
          </a:xfrm>
        </p:spPr>
        <p:txBody>
          <a:bodyPr>
            <a:noAutofit/>
          </a:bodyPr>
          <a:lstStyle/>
          <a:p>
            <a:pPr algn="ctr"/>
            <a:r>
              <a:rPr lang="en-US" sz="3600" dirty="0"/>
              <a:t>Senate Bill 379 </a:t>
            </a:r>
            <a:br>
              <a:rPr lang="en-US" sz="3600" dirty="0"/>
            </a:br>
            <a:r>
              <a:rPr lang="en-US" sz="3600" u="sng" dirty="0"/>
              <a:t>Retirement Systems Admin. Changes</a:t>
            </a:r>
            <a:endParaRPr lang="en-US" sz="3600" dirty="0"/>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245533" y="1905000"/>
            <a:ext cx="8686800" cy="4876800"/>
          </a:xfrm>
        </p:spPr>
        <p:txBody>
          <a:bodyPr>
            <a:normAutofit/>
          </a:bodyPr>
          <a:lstStyle/>
          <a:p>
            <a:r>
              <a:rPr lang="en-US" dirty="0">
                <a:effectLst/>
                <a:ea typeface="Times New Roman" panose="02020603050405020304" pitchFamily="18" charset="0"/>
              </a:rPr>
              <a:t>Amends Section 5(b) of Session Law 2017-128, which the North Carolina Sheriffs’ Association </a:t>
            </a:r>
            <a:r>
              <a:rPr lang="en-US" dirty="0">
                <a:ea typeface="Times New Roman" panose="02020603050405020304" pitchFamily="18" charset="0"/>
              </a:rPr>
              <a:t>requested and that was</a:t>
            </a:r>
            <a:r>
              <a:rPr lang="en-US" dirty="0">
                <a:effectLst/>
                <a:ea typeface="Times New Roman" panose="02020603050405020304" pitchFamily="18" charset="0"/>
              </a:rPr>
              <a:t> signed into law on July 20, 2017. </a:t>
            </a:r>
          </a:p>
          <a:p>
            <a:endParaRPr lang="en-US" dirty="0">
              <a:ea typeface="Times New Roman" panose="02020603050405020304" pitchFamily="18" charset="0"/>
            </a:endParaRPr>
          </a:p>
          <a:p>
            <a:r>
              <a:rPr lang="en-US" dirty="0">
                <a:ea typeface="Times New Roman" panose="02020603050405020304" pitchFamily="18" charset="0"/>
              </a:rPr>
              <a:t>M</a:t>
            </a:r>
            <a:r>
              <a:rPr lang="en-US" dirty="0">
                <a:effectLst/>
                <a:ea typeface="Times New Roman" panose="02020603050405020304" pitchFamily="18" charset="0"/>
              </a:rPr>
              <a:t>akes </a:t>
            </a:r>
            <a:r>
              <a:rPr lang="en-US" u="sng" dirty="0">
                <a:effectLst/>
                <a:ea typeface="Times New Roman" panose="02020603050405020304" pitchFamily="18" charset="0"/>
              </a:rPr>
              <a:t>permanent</a:t>
            </a:r>
            <a:r>
              <a:rPr lang="en-US" dirty="0">
                <a:effectLst/>
                <a:ea typeface="Times New Roman" panose="02020603050405020304" pitchFamily="18" charset="0"/>
              </a:rPr>
              <a:t> the option of sheriffs to transfer their sick leave accrued under the Local Governmental Employees’ Retirement System to the Sheriffs’ Supplemental Pension Fund, so that the sick leave will count towards the sheriffs’ eligible service under the Sheriffs’ Supplemental Pension Fund.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96</a:t>
            </a:fld>
            <a:endParaRPr lang="en-US" dirty="0"/>
          </a:p>
        </p:txBody>
      </p:sp>
    </p:spTree>
    <p:extLst>
      <p:ext uri="{BB962C8B-B14F-4D97-AF65-F5344CB8AC3E}">
        <p14:creationId xmlns:p14="http://schemas.microsoft.com/office/powerpoint/2010/main" val="1009849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3EAC-FFDF-4697-AC62-B6CB71FF0EF7}"/>
              </a:ext>
            </a:extLst>
          </p:cNvPr>
          <p:cNvSpPr>
            <a:spLocks noGrp="1"/>
          </p:cNvSpPr>
          <p:nvPr>
            <p:ph type="title"/>
          </p:nvPr>
        </p:nvSpPr>
        <p:spPr>
          <a:xfrm>
            <a:off x="474133" y="457200"/>
            <a:ext cx="8229600" cy="990600"/>
          </a:xfrm>
        </p:spPr>
        <p:txBody>
          <a:bodyPr>
            <a:noAutofit/>
          </a:bodyPr>
          <a:lstStyle/>
          <a:p>
            <a:pPr algn="ctr"/>
            <a:r>
              <a:rPr lang="en-US" sz="3600" dirty="0"/>
              <a:t>Senate Bill 379 (continued) </a:t>
            </a:r>
            <a:br>
              <a:rPr lang="en-US" sz="3600" dirty="0"/>
            </a:br>
            <a:r>
              <a:rPr lang="en-US" sz="3600" u="sng" dirty="0"/>
              <a:t>Retirement Systems Admin. Changes</a:t>
            </a:r>
            <a:endParaRPr lang="en-US" sz="3600" dirty="0"/>
          </a:p>
        </p:txBody>
      </p:sp>
      <p:sp>
        <p:nvSpPr>
          <p:cNvPr id="3" name="Content Placeholder 2">
            <a:extLst>
              <a:ext uri="{FF2B5EF4-FFF2-40B4-BE49-F238E27FC236}">
                <a16:creationId xmlns:a16="http://schemas.microsoft.com/office/drawing/2014/main" id="{46FBD193-8628-47CC-9C73-49117F30C7F7}"/>
              </a:ext>
            </a:extLst>
          </p:cNvPr>
          <p:cNvSpPr>
            <a:spLocks noGrp="1"/>
          </p:cNvSpPr>
          <p:nvPr>
            <p:ph idx="1"/>
          </p:nvPr>
        </p:nvSpPr>
        <p:spPr>
          <a:xfrm>
            <a:off x="160866" y="2133600"/>
            <a:ext cx="8822267" cy="4876800"/>
          </a:xfrm>
        </p:spPr>
        <p:txBody>
          <a:bodyPr>
            <a:normAutofit/>
          </a:bodyPr>
          <a:lstStyle/>
          <a:p>
            <a:r>
              <a:rPr lang="en-US" dirty="0">
                <a:effectLst/>
                <a:ea typeface="Times New Roman" panose="02020603050405020304" pitchFamily="18" charset="0"/>
              </a:rPr>
              <a:t>Previously, this option was set to expire (“sunset”) on July 1, 2022 and would not be available unless exercised prior to that date.</a:t>
            </a:r>
          </a:p>
          <a:p>
            <a:pPr marL="0" indent="0">
              <a:buNone/>
            </a:pPr>
            <a:endParaRPr lang="en-US" dirty="0">
              <a:effectLst/>
              <a:ea typeface="Times New Roman" panose="02020603050405020304" pitchFamily="18" charset="0"/>
            </a:endParaRPr>
          </a:p>
          <a:p>
            <a:pPr marL="0" indent="0">
              <a:buNone/>
            </a:pPr>
            <a:endParaRPr lang="en-US" dirty="0"/>
          </a:p>
          <a:p>
            <a:pPr marL="0" marR="0" indent="0" algn="just">
              <a:spcBef>
                <a:spcPts val="0"/>
              </a:spcBef>
              <a:spcAft>
                <a:spcPts val="0"/>
              </a:spcAft>
              <a:buNone/>
            </a:pPr>
            <a:endParaRPr lang="en-US" dirty="0"/>
          </a:p>
          <a:p>
            <a:pPr marR="0" algn="just">
              <a:spcBef>
                <a:spcPts val="0"/>
              </a:spcBef>
              <a:spcAft>
                <a:spcPts val="0"/>
              </a:spcAft>
              <a:buFontTx/>
              <a:buChar char="-"/>
            </a:pPr>
            <a:r>
              <a:rPr lang="en-US" u="sng" dirty="0">
                <a:effectLst/>
                <a:ea typeface="Times New Roman" panose="02020603050405020304" pitchFamily="18" charset="0"/>
              </a:rPr>
              <a:t>Effective</a:t>
            </a:r>
            <a:r>
              <a:rPr lang="en-US" dirty="0">
                <a:effectLst/>
                <a:ea typeface="Times New Roman" panose="02020603050405020304" pitchFamily="18" charset="0"/>
              </a:rPr>
              <a:t>: October 1, 2020 and applies to all elections by a sheriff to have sick leave transferred to the Sheriffs’ Supplemental Pension Fund on or after that date.   </a:t>
            </a: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4" name="Slide Number Placeholder 3">
            <a:extLst>
              <a:ext uri="{FF2B5EF4-FFF2-40B4-BE49-F238E27FC236}">
                <a16:creationId xmlns:a16="http://schemas.microsoft.com/office/drawing/2014/main" id="{5845792B-2ED6-45FA-AEA0-F050470FA98E}"/>
              </a:ext>
            </a:extLst>
          </p:cNvPr>
          <p:cNvSpPr>
            <a:spLocks noGrp="1"/>
          </p:cNvSpPr>
          <p:nvPr>
            <p:ph type="sldNum" sz="quarter" idx="12"/>
          </p:nvPr>
        </p:nvSpPr>
        <p:spPr/>
        <p:txBody>
          <a:bodyPr/>
          <a:lstStyle/>
          <a:p>
            <a:fld id="{42BEFD69-87E1-48B5-9497-771B3409B648}" type="slidenum">
              <a:rPr lang="en-US" smtClean="0"/>
              <a:pPr/>
              <a:t>97</a:t>
            </a:fld>
            <a:endParaRPr lang="en-US" dirty="0"/>
          </a:p>
        </p:txBody>
      </p:sp>
    </p:spTree>
    <p:extLst>
      <p:ext uri="{BB962C8B-B14F-4D97-AF65-F5344CB8AC3E}">
        <p14:creationId xmlns:p14="http://schemas.microsoft.com/office/powerpoint/2010/main" val="202667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304800" y="457200"/>
            <a:ext cx="8229600" cy="990600"/>
          </a:xfrm>
        </p:spPr>
        <p:txBody>
          <a:bodyPr>
            <a:noAutofit/>
          </a:bodyPr>
          <a:lstStyle/>
          <a:p>
            <a:pPr algn="ctr"/>
            <a:r>
              <a:rPr lang="en-US" sz="3600" dirty="0"/>
              <a:t>Senate Bill 562</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381000" y="1905000"/>
            <a:ext cx="8382000" cy="4267200"/>
          </a:xfrm>
        </p:spPr>
        <p:txBody>
          <a:bodyPr>
            <a:normAutofit/>
          </a:bodyPr>
          <a:lstStyle/>
          <a:p>
            <a:pPr lvl="0"/>
            <a:r>
              <a:rPr lang="en-US" dirty="0"/>
              <a:t>Enacts G.S. 15A-145.8.</a:t>
            </a:r>
          </a:p>
          <a:p>
            <a:pPr lvl="0"/>
            <a:endParaRPr lang="en-US" dirty="0"/>
          </a:p>
          <a:p>
            <a:r>
              <a:rPr lang="en-US" dirty="0">
                <a:ea typeface="Times New Roman" panose="02020603050405020304" pitchFamily="18" charset="0"/>
              </a:rPr>
              <a:t>A</a:t>
            </a:r>
            <a:r>
              <a:rPr lang="en-US" dirty="0">
                <a:effectLst/>
                <a:ea typeface="Times New Roman" panose="02020603050405020304" pitchFamily="18" charset="0"/>
              </a:rPr>
              <a:t>llows for the expunction of a misdemeanor or Class H or I felony conviction if the crime was </a:t>
            </a:r>
            <a:r>
              <a:rPr lang="en-US" u="sng" dirty="0">
                <a:effectLst/>
                <a:ea typeface="Times New Roman" panose="02020603050405020304" pitchFamily="18" charset="0"/>
              </a:rPr>
              <a:t>committed before December 1, 2019</a:t>
            </a:r>
            <a:r>
              <a:rPr lang="en-US" dirty="0">
                <a:effectLst/>
                <a:ea typeface="Times New Roman" panose="02020603050405020304" pitchFamily="18" charset="0"/>
              </a:rPr>
              <a:t> and was committed by a person after their sixteenth birthday but before the person’s eighteenth birthday.</a:t>
            </a:r>
          </a:p>
          <a:p>
            <a:pPr lvl="0"/>
            <a:endParaRPr lang="en-US" dirty="0">
              <a:effectLst/>
              <a:ea typeface="Times New Roman" panose="02020603050405020304" pitchFamily="18" charset="0"/>
            </a:endParaRPr>
          </a:p>
          <a:p>
            <a:pPr marL="0" lvl="0" indent="0">
              <a:buNone/>
            </a:pPr>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98</a:t>
            </a:fld>
            <a:endParaRPr lang="en-US" dirty="0"/>
          </a:p>
        </p:txBody>
      </p:sp>
    </p:spTree>
    <p:extLst>
      <p:ext uri="{BB962C8B-B14F-4D97-AF65-F5344CB8AC3E}">
        <p14:creationId xmlns:p14="http://schemas.microsoft.com/office/powerpoint/2010/main" val="21998633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0C55-1316-4F3B-BC48-3A84B26B135E}"/>
              </a:ext>
            </a:extLst>
          </p:cNvPr>
          <p:cNvSpPr>
            <a:spLocks noGrp="1"/>
          </p:cNvSpPr>
          <p:nvPr>
            <p:ph type="title"/>
          </p:nvPr>
        </p:nvSpPr>
        <p:spPr>
          <a:xfrm>
            <a:off x="491067" y="457200"/>
            <a:ext cx="8229600" cy="990600"/>
          </a:xfrm>
        </p:spPr>
        <p:txBody>
          <a:bodyPr>
            <a:noAutofit/>
          </a:bodyPr>
          <a:lstStyle/>
          <a:p>
            <a:pPr algn="ctr"/>
            <a:r>
              <a:rPr lang="en-US" sz="3600" dirty="0"/>
              <a:t>Senate Bill 562 (continued)</a:t>
            </a:r>
            <a:br>
              <a:rPr lang="en-US" sz="3600" dirty="0"/>
            </a:br>
            <a:r>
              <a:rPr lang="en-US" sz="3600" u="sng" dirty="0"/>
              <a:t>Second Chance Act </a:t>
            </a:r>
          </a:p>
        </p:txBody>
      </p:sp>
      <p:sp>
        <p:nvSpPr>
          <p:cNvPr id="3" name="Content Placeholder 2">
            <a:extLst>
              <a:ext uri="{FF2B5EF4-FFF2-40B4-BE49-F238E27FC236}">
                <a16:creationId xmlns:a16="http://schemas.microsoft.com/office/drawing/2014/main" id="{D06E9357-C9AE-4066-A3B0-B5C0501B3A48}"/>
              </a:ext>
            </a:extLst>
          </p:cNvPr>
          <p:cNvSpPr>
            <a:spLocks noGrp="1"/>
          </p:cNvSpPr>
          <p:nvPr>
            <p:ph idx="1"/>
          </p:nvPr>
        </p:nvSpPr>
        <p:spPr>
          <a:xfrm>
            <a:off x="355600" y="1752600"/>
            <a:ext cx="8500533" cy="4267200"/>
          </a:xfrm>
        </p:spPr>
        <p:txBody>
          <a:bodyPr>
            <a:normAutofit/>
          </a:bodyPr>
          <a:lstStyle/>
          <a:p>
            <a:r>
              <a:rPr lang="en-US" dirty="0">
                <a:effectLst/>
                <a:ea typeface="Times New Roman" panose="02020603050405020304" pitchFamily="18" charset="0"/>
              </a:rPr>
              <a:t>Newly enacted G.S. 15A-145.8 requires the petition for expungement to be filed in the county of conviction and the petition may be filed by either the person convicted of the crime or the district attorney. </a:t>
            </a:r>
          </a:p>
          <a:p>
            <a:endParaRPr lang="en-US" dirty="0">
              <a:ea typeface="Times New Roman" panose="02020603050405020304" pitchFamily="18" charset="0"/>
            </a:endParaRPr>
          </a:p>
          <a:p>
            <a:r>
              <a:rPr lang="en-US" dirty="0">
                <a:effectLst/>
                <a:ea typeface="Times New Roman" panose="02020603050405020304" pitchFamily="18" charset="0"/>
              </a:rPr>
              <a:t>To qualify for this expungement, the person is required to have completed any active sentence, period of probation, or post-release supervision that may have been ordered by the sentencing court </a:t>
            </a:r>
            <a:r>
              <a:rPr lang="en-US" u="sng" dirty="0">
                <a:effectLst/>
                <a:ea typeface="Times New Roman" panose="02020603050405020304" pitchFamily="18" charset="0"/>
              </a:rPr>
              <a:t>and</a:t>
            </a:r>
            <a:r>
              <a:rPr lang="en-US" dirty="0">
                <a:effectLst/>
                <a:ea typeface="Times New Roman" panose="02020603050405020304" pitchFamily="18" charset="0"/>
              </a:rPr>
              <a:t> the person must not have any outstanding restitution owed for the offense that is being expunged.     </a:t>
            </a:r>
          </a:p>
          <a:p>
            <a:endParaRPr lang="en-US" dirty="0">
              <a:effectLst/>
              <a:ea typeface="Times New Roman" panose="02020603050405020304" pitchFamily="18" charset="0"/>
            </a:endParaRPr>
          </a:p>
          <a:p>
            <a:pPr lvl="0"/>
            <a:endParaRPr lang="en-US" dirty="0">
              <a:effectLst/>
              <a:ea typeface="Times New Roman" panose="02020603050405020304" pitchFamily="18" charset="0"/>
            </a:endParaRPr>
          </a:p>
          <a:p>
            <a:pPr lvl="0"/>
            <a:endParaRPr lang="en-US" dirty="0"/>
          </a:p>
          <a:p>
            <a:pPr marL="0" lvl="0" indent="0">
              <a:buNone/>
            </a:pPr>
            <a:endParaRPr lang="en-US" dirty="0"/>
          </a:p>
        </p:txBody>
      </p:sp>
      <p:sp>
        <p:nvSpPr>
          <p:cNvPr id="5" name="Slide Number Placeholder 4">
            <a:extLst>
              <a:ext uri="{FF2B5EF4-FFF2-40B4-BE49-F238E27FC236}">
                <a16:creationId xmlns:a16="http://schemas.microsoft.com/office/drawing/2014/main" id="{61E03C42-2532-4CD8-B32F-9360D3BDE3A5}"/>
              </a:ext>
            </a:extLst>
          </p:cNvPr>
          <p:cNvSpPr>
            <a:spLocks noGrp="1"/>
          </p:cNvSpPr>
          <p:nvPr>
            <p:ph type="sldNum" sz="quarter" idx="12"/>
          </p:nvPr>
        </p:nvSpPr>
        <p:spPr/>
        <p:txBody>
          <a:bodyPr/>
          <a:lstStyle/>
          <a:p>
            <a:fld id="{0CFEC368-1D7A-4F81-ABF6-AE0E36BAF64C}" type="slidenum">
              <a:rPr lang="en-US" smtClean="0"/>
              <a:pPr/>
              <a:t>99</a:t>
            </a:fld>
            <a:endParaRPr lang="en-US" dirty="0"/>
          </a:p>
        </p:txBody>
      </p:sp>
    </p:spTree>
    <p:extLst>
      <p:ext uri="{BB962C8B-B14F-4D97-AF65-F5344CB8AC3E}">
        <p14:creationId xmlns:p14="http://schemas.microsoft.com/office/powerpoint/2010/main" val="3405375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664E6674C48F4DA6BCDFC83865D12A90"/>
  <p:tag name="TPVERSION" val="5"/>
  <p:tag name="TPFULLVERSION" val="5.4.1.2"/>
  <p:tag name="PPTVERSION" val="16"/>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24126</TotalTime>
  <Words>10749</Words>
  <Application>Microsoft Office PowerPoint</Application>
  <PresentationFormat>On-screen Show (4:3)</PresentationFormat>
  <Paragraphs>1418</Paragraphs>
  <Slides>151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151</vt:i4>
      </vt:variant>
    </vt:vector>
  </HeadingPairs>
  <TitlesOfParts>
    <vt:vector size="156" baseType="lpstr">
      <vt:lpstr>Arial</vt:lpstr>
      <vt:lpstr>Calibri</vt:lpstr>
      <vt:lpstr>Times New Roman</vt:lpstr>
      <vt:lpstr>Wingdings</vt:lpstr>
      <vt:lpstr>Clarity</vt:lpstr>
      <vt:lpstr>Legislative Update 2020</vt:lpstr>
      <vt:lpstr>WELCOME</vt:lpstr>
      <vt:lpstr>North Carolina Sheriffs' Association Law Enforcement Honorary Membership</vt:lpstr>
      <vt:lpstr>Copies of Bills</vt:lpstr>
      <vt:lpstr>Finding General Statutes</vt:lpstr>
      <vt:lpstr>Finding Court Cases</vt:lpstr>
      <vt:lpstr>Course Outline</vt:lpstr>
      <vt:lpstr>Final Legislative Report Available Online</vt:lpstr>
      <vt:lpstr>Training Materials</vt:lpstr>
      <vt:lpstr>QUESTIONS?</vt:lpstr>
      <vt:lpstr>2020 General Assembly</vt:lpstr>
      <vt:lpstr>PowerPoint Presentation</vt:lpstr>
      <vt:lpstr>House Bill 85 Emissions/Lee, Onslow &amp; Rockingham Counties</vt:lpstr>
      <vt:lpstr>House Bill 85 (continued) Emissions/Lee, Onslow &amp; Rockingham Counties</vt:lpstr>
      <vt:lpstr>House Bill 307 Mod. Utility Vehicle Classification</vt:lpstr>
      <vt:lpstr>House Bill 307 (continued)  Mod. Utility Vehicle Classification</vt:lpstr>
      <vt:lpstr>House Bill 307 (continued)  Mod. Utility Vehicle Classification</vt:lpstr>
      <vt:lpstr>House Bill 307 (continued)  Mod. Utility Vehicle Classification</vt:lpstr>
      <vt:lpstr>House Bill 308 Regulatory Reform Act of 2020</vt:lpstr>
      <vt:lpstr>House Bill 308 (continued) Regulatory Reform Act of 2020</vt:lpstr>
      <vt:lpstr>House Bill 308 (continued) Regulatory Reform Act of 2020</vt:lpstr>
      <vt:lpstr>House Bill 308 (continued) Regulatory Reform Act of 2020</vt:lpstr>
      <vt:lpstr>House Bill 308 (continued) Regulatory Reform Act of 2020</vt:lpstr>
      <vt:lpstr>House Bill 308 (continued) Regulatory Reform Act of 2020</vt:lpstr>
      <vt:lpstr>House Bill 425  Implement Conner’s Law</vt:lpstr>
      <vt:lpstr>House Bill 425 (continued)  Implement Conner’s Law</vt:lpstr>
      <vt:lpstr>House Bill 511 North Carolina First Step Act</vt:lpstr>
      <vt:lpstr>House Bill 511 (continued) North Carolina First Step Act</vt:lpstr>
      <vt:lpstr>House Bill 511 (continued) North Carolina First Step Act</vt:lpstr>
      <vt:lpstr>House Bill 511 (continued) North Carolina First Step Act</vt:lpstr>
      <vt:lpstr>House Bill 511 (continued) North Carolina First Step Act</vt:lpstr>
      <vt:lpstr>House Bill 511 (continued) North Carolina First Step Act</vt:lpstr>
      <vt:lpstr>House Bill 511 (continued) North Carolina First Step Act</vt:lpstr>
      <vt:lpstr>House Bill 593 JCPC/Detention/CAA and Other Fees</vt:lpstr>
      <vt:lpstr>House Bill 593 (continued) JCPC/Detention/CAA and Other Fees</vt:lpstr>
      <vt:lpstr>House Bill 593 (juvenile changes continued) JCPC/Detention/CAA and Other Fees</vt:lpstr>
      <vt:lpstr>House Bill 593 (juvenile changes continued) JCPC/Detention/CAA and Other Fees</vt:lpstr>
      <vt:lpstr>House Bill 593 (juvenile changes continued) JCPC/Detention/CAA and Other Fees</vt:lpstr>
      <vt:lpstr>House Bill 593 (juvenile changes continued) JCPC/Detention/CAA and Other Fees</vt:lpstr>
      <vt:lpstr>House Bill 593 (juvenile changes continued) JCPC/Detention/CAA and Other Fees</vt:lpstr>
      <vt:lpstr>House Bill 593 (juvenile changes continued) JCPC/Detention/CAA and Other Fees</vt:lpstr>
      <vt:lpstr>House Bill 593 (juvenile changes continued) JCPC/Detention/CAA and Other Fees</vt:lpstr>
      <vt:lpstr>House Bill 593 (juvenile changes continued) JCPC/Detention/CAA and Other Fees</vt:lpstr>
      <vt:lpstr>House Bill 593 (juvenile changes continued) JCPC/Detention/CAA and Other Fees</vt:lpstr>
      <vt:lpstr>House Bill 593 (juvenile changes continued) JCPC/Detention/CAA and Other Fees</vt:lpstr>
      <vt:lpstr>House Bill 593 (juvenile changes continued) JCPC/Detention/CAA and Other Fees</vt:lpstr>
      <vt:lpstr>House Bill 593 (safekeeper changes) JCPC/Detention/CAA and Other Fees</vt:lpstr>
      <vt:lpstr>House Bill 593 (safekeeper changes continued) JCPC/Detention/CAA and Other Fees</vt:lpstr>
      <vt:lpstr>House Bill 593 (safekeeper changes continued) JCPC/Detention/CAA and Other Fees</vt:lpstr>
      <vt:lpstr>House Bill 593 (safekeeper changes continued) JCPC/Detention/CAA and Other Fees</vt:lpstr>
      <vt:lpstr>House Bill 593 (safekeeper changes continued) JCPC/Detention/CAA and Other Fees</vt:lpstr>
      <vt:lpstr>House Bill 593 (Grabarczyk) JCPC/Detention/CAA and Other Fees</vt:lpstr>
      <vt:lpstr>House Bill 593 (Grabarczyk continued) JCPC/Detention/CAA and Other Fees</vt:lpstr>
      <vt:lpstr>House Bill 593 (Grabarczyk continued) JCPC/Detention/CAA and Other Fees</vt:lpstr>
      <vt:lpstr>House Bill 593 (Grabarczyk continued) JCPC/Detention/CAA and Other Fees</vt:lpstr>
      <vt:lpstr>House Bill 593 (Grabarczyk continued) JCPC/Detention/CAA and Other Fees</vt:lpstr>
      <vt:lpstr>House Bill 593 (Grabarczyk continued) JCPC/Detention/CAA and Other Fees</vt:lpstr>
      <vt:lpstr>House Bill 593 (Grabarczyk continued) JCPC/Detention/CAA and Other Fees</vt:lpstr>
      <vt:lpstr>House Bill 593 (Grabarczyk continued) JCPC/Detention/CAA and Other Fees</vt:lpstr>
      <vt:lpstr>House Bill 593 (Grabarczyk continued) JCPC/Detention/CAA and Other Fees</vt:lpstr>
      <vt:lpstr>House Bill 593 (Grabarczyk continued) JCPC/Detention/CAA and Other Fees</vt:lpstr>
      <vt:lpstr>House Bill 593 (Grabarczyk continued) JCPC/Detention/CAA and Other Fees</vt:lpstr>
      <vt:lpstr>House Bill 593 (Grabarczyk continued) JCPC/Detention/CAA and Other Fees</vt:lpstr>
      <vt:lpstr>House Bill 902   P&amp;C Changes/Glob. Tranp./Prison Pilot</vt:lpstr>
      <vt:lpstr>House Bill 902 (continued) P&amp;C Changes/Glob. Tranp./Prison Pilot</vt:lpstr>
      <vt:lpstr>House Bill 1043 Pandemic Response Act</vt:lpstr>
      <vt:lpstr>House Bill 1043 (continued) Pandemic Response Act</vt:lpstr>
      <vt:lpstr>House Bill 1043 (continued) Pandemic Response Act</vt:lpstr>
      <vt:lpstr>House Bill 1043 (continued) Pandemic Response Act</vt:lpstr>
      <vt:lpstr>House Bill 1043 (continued) Pandemic Response Act</vt:lpstr>
      <vt:lpstr>House Bill 1062 Beaufort County/Animal Service Records</vt:lpstr>
      <vt:lpstr>House Bill 1063 Fund VIPER Tower Hardware Upgrades</vt:lpstr>
      <vt:lpstr>House Bill 1064   GSC Clarifying Bingo License Statute </vt:lpstr>
      <vt:lpstr>House Bill 1064 (continued)   GSC Clarifying Bingo License Statute </vt:lpstr>
      <vt:lpstr>House Bill 1157 Abolish Coroner in Various Counties</vt:lpstr>
      <vt:lpstr>House Bill 1157 (continued)  Abolish Coroner in Various Counties</vt:lpstr>
      <vt:lpstr>House Bill 1157 (continued)  Abolish Coroner in Various Counties</vt:lpstr>
      <vt:lpstr>House Bill 1157 (continued)  Abolish Coroner in Various Counties</vt:lpstr>
      <vt:lpstr>House Bill 1157 (continued)  Abolish Coroner in Various Counties</vt:lpstr>
      <vt:lpstr>House Bill 1157 (continued)  Abolish Coroner in Various Counties</vt:lpstr>
      <vt:lpstr>House Bill 1157 (continued)  Abolish Coroner in Various Counties</vt:lpstr>
      <vt:lpstr>House Bill 1157 (continued)  Abolish Coroner in Various Counties</vt:lpstr>
      <vt:lpstr>House Bill 1157 (continued)  Abolish Coroner in Various Counties</vt:lpstr>
      <vt:lpstr>House Bill 1157 (continued)  Abolish Coroner in Various Counties</vt:lpstr>
      <vt:lpstr>House Bill 1157 (continued)  Abolish Coroner in Various Counties</vt:lpstr>
      <vt:lpstr>House Bill 1157 (continued)  Abolish Coroner in Various Counties</vt:lpstr>
      <vt:lpstr>House Bill 1157 (continued)  Abolish Coroner in Various Counties</vt:lpstr>
      <vt:lpstr>House Bill 1187  Raise the Age Funding</vt:lpstr>
      <vt:lpstr>House Bill 1187 (continued)  Raise the Age Funding</vt:lpstr>
      <vt:lpstr>Senate Bill 232  Repeal Death Invest Conf/Masks/Health &amp; Safety</vt:lpstr>
      <vt:lpstr>Senate Bill 232 (continued)  Repeal Death Invest Conf/Masks/Health &amp; Safety</vt:lpstr>
      <vt:lpstr>Senate Bill 315 North Carolina Farm Act of 2019-2020</vt:lpstr>
      <vt:lpstr>Senate Bill 361  Healthy NC</vt:lpstr>
      <vt:lpstr>Senate Bill 361  Healthy NC</vt:lpstr>
      <vt:lpstr>Senate Bill 361  Healthy NC</vt:lpstr>
      <vt:lpstr>Senate Bill 379  Retirement Systems Admin. Changes</vt:lpstr>
      <vt:lpstr>Senate Bill 379 (continued)  Retirement Systems Admin. Changes</vt:lpstr>
      <vt:lpstr>Senate Bill 562 Second Chance Act </vt:lpstr>
      <vt:lpstr>Senate Bill 562 (continued) Second Chance Act </vt:lpstr>
      <vt:lpstr>Senate Bill 562 (continued) Second Chance Act </vt:lpstr>
      <vt:lpstr>Senate Bill 562 (continued) Second Chance Act </vt:lpstr>
      <vt:lpstr>Senate Bill 562 (continued) Second Chance Act </vt:lpstr>
      <vt:lpstr>Senate Bill 562 (continued) Second Chance Act </vt:lpstr>
      <vt:lpstr>Senate Bill 562 (continued) Second Chance Act </vt:lpstr>
      <vt:lpstr>Senate Bill 562 (continued) Second Chance Act </vt:lpstr>
      <vt:lpstr>Senate Bill 562 (continued) Second Chance Act </vt:lpstr>
      <vt:lpstr>Senate Bill 562 (continued) Second Chance Act </vt:lpstr>
      <vt:lpstr>Senate Bill 562 (continued) Second Chance Act </vt:lpstr>
      <vt:lpstr>Senate Bill 562 (continued) Second Chance Act </vt:lpstr>
      <vt:lpstr>Senate Bill 562 (continued) Second Chance Act </vt:lpstr>
      <vt:lpstr>Senate Bill 562 (continued) Second Chance Act </vt:lpstr>
      <vt:lpstr>Senate Bill 681 Agency Policy Directives/2019-2021 </vt:lpstr>
      <vt:lpstr>Senate Bill 681 Agency Policy Directives/2019-2021 </vt:lpstr>
      <vt:lpstr>PowerPoint Presentation</vt:lpstr>
      <vt:lpstr>Senate Bill 704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704 (continued)  COVID-19 Recovery Act</vt:lpstr>
      <vt:lpstr>Senate Bill 739  Personal Delivery Device/PDD/Delivery Robots</vt:lpstr>
      <vt:lpstr>Senate Bill 739 (continued) Personal Delivery Device/PDD/Delivery Robots</vt:lpstr>
      <vt:lpstr>Senate Bill 739 (continued)  Personal Delivery Device/PDD/Delivery Robots</vt:lpstr>
      <vt:lpstr>Senate Bill 739 (continued)  Personal Delivery Device/PDD/Delivery Robots</vt:lpstr>
      <vt:lpstr>Senate Bill 739 (continued)  Personal Delivery Device/PDD/Delivery Robots</vt:lpstr>
      <vt:lpstr>Senate Bill 739 (continued)  Personal Delivery Device/PDD/Delivery Robots</vt:lpstr>
      <vt:lpstr>Senate Bill 739 (continued)  Personal Delivery Device/PDD/Delivery Robots</vt:lpstr>
      <vt:lpstr>Senate Bill 739 (continued)  Personal Delivery Device/PDD/Delivery Robots</vt:lpstr>
      <vt:lpstr>Senate Bill 739 (continued)  Personal Delivery Device/PDD/Delivery Robots</vt:lpstr>
      <vt:lpstr>Senate Bill 739 (continued)  Personal Delivery Device/PDD/Delivery Robots</vt:lpstr>
      <vt:lpstr>Senate Bill 866   Additions to 2020 Appointments Bill</vt:lpstr>
      <vt:lpstr>Senate Bill 866 (continued)   Additions to 2020 Appointments Bill</vt:lpstr>
      <vt:lpstr>Senate Bill 866 (continued)   Additions to 2020 Appointments Bill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 2015</dc:title>
  <dc:creator>Michelle Frick</dc:creator>
  <cp:lastModifiedBy>Matthew Boyatt</cp:lastModifiedBy>
  <cp:revision>2028</cp:revision>
  <cp:lastPrinted>2019-10-03T14:56:49Z</cp:lastPrinted>
  <dcterms:created xsi:type="dcterms:W3CDTF">2015-06-04T15:43:02Z</dcterms:created>
  <dcterms:modified xsi:type="dcterms:W3CDTF">2020-10-14T12:59:53Z</dcterms:modified>
</cp:coreProperties>
</file>